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644" r:id="rId1"/>
  </p:sldMasterIdLst>
  <p:notesMasterIdLst>
    <p:notesMasterId r:id="rId15"/>
  </p:notesMasterIdLst>
  <p:handoutMasterIdLst>
    <p:handoutMasterId r:id="rId16"/>
  </p:handoutMasterIdLst>
  <p:sldIdLst>
    <p:sldId id="373" r:id="rId2"/>
    <p:sldId id="381" r:id="rId3"/>
    <p:sldId id="382" r:id="rId4"/>
    <p:sldId id="383" r:id="rId5"/>
    <p:sldId id="380" r:id="rId6"/>
    <p:sldId id="385" r:id="rId7"/>
    <p:sldId id="390" r:id="rId8"/>
    <p:sldId id="387" r:id="rId9"/>
    <p:sldId id="386" r:id="rId10"/>
    <p:sldId id="388" r:id="rId11"/>
    <p:sldId id="376" r:id="rId12"/>
    <p:sldId id="379" r:id="rId13"/>
    <p:sldId id="389" r:id="rId14"/>
  </p:sldIdLst>
  <p:sldSz cx="9144000" cy="6858000" type="screen4x3"/>
  <p:notesSz cx="6794500" cy="99314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28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004F"/>
    <a:srgbClr val="CC0066"/>
    <a:srgbClr val="AE538A"/>
    <a:srgbClr val="B25C90"/>
    <a:srgbClr val="00FF00"/>
    <a:srgbClr val="707BC2"/>
    <a:srgbClr val="7967C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702" autoAdjust="0"/>
  </p:normalViewPr>
  <p:slideViewPr>
    <p:cSldViewPr snapToGrid="0">
      <p:cViewPr varScale="1">
        <p:scale>
          <a:sx n="70" d="100"/>
          <a:sy n="70" d="100"/>
        </p:scale>
        <p:origin x="1338" y="54"/>
      </p:cViewPr>
      <p:guideLst>
        <p:guide orient="horz" pos="2162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3402" y="-96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amia:Desktop:IAS%20juli%202018%20Amsterdam:incidenta%20TB%20fall%20i%20Sverige%202008-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Blad1!$A$3</c:f>
              <c:strCache>
                <c:ptCount val="1"/>
                <c:pt idx="0">
                  <c:v>Infected in Sweden</c:v>
                </c:pt>
              </c:strCache>
            </c:strRef>
          </c:tx>
          <c:invertIfNegative val="0"/>
          <c:cat>
            <c:strRef>
              <c:f>Blad1!$A$2:$K$2</c:f>
              <c:strCache>
                <c:ptCount val="11"/>
                <c:pt idx="0">
                  <c:v>Year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Blad1!$B$3:$K$3</c:f>
              <c:numCache>
                <c:formatCode>General</c:formatCode>
                <c:ptCount val="10"/>
                <c:pt idx="0">
                  <c:v>124</c:v>
                </c:pt>
                <c:pt idx="1">
                  <c:v>137</c:v>
                </c:pt>
                <c:pt idx="2">
                  <c:v>139</c:v>
                </c:pt>
                <c:pt idx="3">
                  <c:v>91</c:v>
                </c:pt>
                <c:pt idx="4">
                  <c:v>120</c:v>
                </c:pt>
                <c:pt idx="5">
                  <c:v>81</c:v>
                </c:pt>
                <c:pt idx="6">
                  <c:v>72</c:v>
                </c:pt>
                <c:pt idx="7">
                  <c:v>107</c:v>
                </c:pt>
                <c:pt idx="8">
                  <c:v>118</c:v>
                </c:pt>
                <c:pt idx="9">
                  <c:v>78</c:v>
                </c:pt>
              </c:numCache>
            </c:numRef>
          </c:val>
        </c:ser>
        <c:ser>
          <c:idx val="2"/>
          <c:order val="1"/>
          <c:tx>
            <c:strRef>
              <c:f>Blad1!$A$4</c:f>
              <c:strCache>
                <c:ptCount val="1"/>
                <c:pt idx="0">
                  <c:v>Infected abroad</c:v>
                </c:pt>
              </c:strCache>
            </c:strRef>
          </c:tx>
          <c:invertIfNegative val="0"/>
          <c:cat>
            <c:strRef>
              <c:f>Blad1!$A$2:$K$2</c:f>
              <c:strCache>
                <c:ptCount val="11"/>
                <c:pt idx="0">
                  <c:v>Year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Blad1!$B$4:$K$4</c:f>
              <c:numCache>
                <c:formatCode>General</c:formatCode>
                <c:ptCount val="10"/>
                <c:pt idx="0">
                  <c:v>432</c:v>
                </c:pt>
                <c:pt idx="1">
                  <c:v>479</c:v>
                </c:pt>
                <c:pt idx="2">
                  <c:v>521</c:v>
                </c:pt>
                <c:pt idx="3">
                  <c:v>489</c:v>
                </c:pt>
                <c:pt idx="4">
                  <c:v>515</c:v>
                </c:pt>
                <c:pt idx="5">
                  <c:v>560</c:v>
                </c:pt>
                <c:pt idx="6">
                  <c:v>601</c:v>
                </c:pt>
                <c:pt idx="7">
                  <c:v>720</c:v>
                </c:pt>
                <c:pt idx="8">
                  <c:v>601</c:v>
                </c:pt>
                <c:pt idx="9">
                  <c:v>448</c:v>
                </c:pt>
              </c:numCache>
            </c:numRef>
          </c:val>
        </c:ser>
        <c:ser>
          <c:idx val="3"/>
          <c:order val="2"/>
          <c:tx>
            <c:strRef>
              <c:f>Blad1!$A$5</c:f>
              <c:strCache>
                <c:ptCount val="1"/>
                <c:pt idx="0">
                  <c:v>Unknown</c:v>
                </c:pt>
              </c:strCache>
            </c:strRef>
          </c:tx>
          <c:invertIfNegative val="0"/>
          <c:cat>
            <c:strRef>
              <c:f>Blad1!$A$2:$K$2</c:f>
              <c:strCache>
                <c:ptCount val="11"/>
                <c:pt idx="0">
                  <c:v>Year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Blad1!$B$5:$K$5</c:f>
              <c:numCache>
                <c:formatCode>General</c:formatCode>
                <c:ptCount val="10"/>
                <c:pt idx="0">
                  <c:v>17</c:v>
                </c:pt>
                <c:pt idx="1">
                  <c:v>13</c:v>
                </c:pt>
                <c:pt idx="2">
                  <c:v>17</c:v>
                </c:pt>
                <c:pt idx="3">
                  <c:v>8</c:v>
                </c:pt>
                <c:pt idx="4">
                  <c:v>2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  <c:pt idx="8">
                  <c:v>9</c:v>
                </c:pt>
                <c:pt idx="9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590472"/>
        <c:axId val="129334088"/>
      </c:barChart>
      <c:catAx>
        <c:axId val="129590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9334088"/>
        <c:crosses val="autoZero"/>
        <c:auto val="1"/>
        <c:lblAlgn val="ctr"/>
        <c:lblOffset val="100"/>
        <c:noMultiLvlLbl val="0"/>
      </c:catAx>
      <c:valAx>
        <c:axId val="129334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59047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0.18573</cdr:x>
      <cdr:y>0.14885</cdr:y>
    </cdr:from>
    <cdr:to>
      <cdr:x>0.97869</cdr:x>
      <cdr:y>0.25477</cdr:y>
    </cdr:to>
    <cdr:sp macro="" textlink="">
      <cdr:nvSpPr>
        <cdr:cNvPr id="2" name="object 19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0ED7EDA2-60A6-BD40-90F8-D1815E88E939}"/>
            </a:ext>
          </a:extLst>
        </cdr:cNvPr>
        <cdr:cNvSpPr txBox="1"/>
      </cdr:nvSpPr>
      <cdr:spPr>
        <a:xfrm xmlns:a="http://schemas.openxmlformats.org/drawingml/2006/main">
          <a:off x="819785" y="416331"/>
          <a:ext cx="3500039" cy="296235"/>
        </a:xfrm>
        <a:prstGeom xmlns:a="http://schemas.openxmlformats.org/drawingml/2006/main" prst="rect">
          <a:avLst/>
        </a:prstGeom>
        <a:ln xmlns:a="http://schemas.openxmlformats.org/drawingml/2006/main" w="12192">
          <a:solidFill>
            <a:schemeClr val="accent2"/>
          </a:solidFill>
        </a:ln>
      </cdr:spPr>
      <cdr:txBody>
        <a:bodyPr xmlns:a="http://schemas.openxmlformats.org/drawingml/2006/main" vert="horz" wrap="square" lIns="0" tIns="80010" rIns="0" bIns="0" rtlCol="0">
          <a:spAutoFit/>
        </a:bodyPr>
        <a:lstStyle xmlns:a="http://schemas.openxmlformats.org/drawingml/2006/main">
          <a:defPPr>
            <a:defRPr lang="sv-SE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" charset="0"/>
              <a:ea typeface="MS PGothic" charset="0"/>
              <a:cs typeface="MS PGothic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" charset="0"/>
              <a:ea typeface="MS PGothic" charset="0"/>
              <a:cs typeface="MS PGothic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" charset="0"/>
              <a:ea typeface="MS PGothic" charset="0"/>
              <a:cs typeface="MS PGothic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" charset="0"/>
              <a:ea typeface="MS PGothic" charset="0"/>
              <a:cs typeface="MS PGothic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" charset="0"/>
              <a:ea typeface="MS PGothic" charset="0"/>
              <a:cs typeface="MS PGothic" charset="0"/>
            </a:defRPr>
          </a:lvl5pPr>
          <a:lvl6pPr marL="2286000" algn="l" defTabSz="457200" rtl="0" eaLnBrk="1" latinLnBrk="0" hangingPunct="1">
            <a:defRPr sz="2400" kern="1200">
              <a:solidFill>
                <a:schemeClr val="tx1"/>
              </a:solidFill>
              <a:latin typeface="Times" charset="0"/>
              <a:ea typeface="MS PGothic" charset="0"/>
              <a:cs typeface="MS PGothic" charset="0"/>
            </a:defRPr>
          </a:lvl6pPr>
          <a:lvl7pPr marL="2743200" algn="l" defTabSz="457200" rtl="0" eaLnBrk="1" latinLnBrk="0" hangingPunct="1">
            <a:defRPr sz="2400" kern="1200">
              <a:solidFill>
                <a:schemeClr val="tx1"/>
              </a:solidFill>
              <a:latin typeface="Times" charset="0"/>
              <a:ea typeface="MS PGothic" charset="0"/>
              <a:cs typeface="MS PGothic" charset="0"/>
            </a:defRPr>
          </a:lvl7pPr>
          <a:lvl8pPr marL="3200400" algn="l" defTabSz="457200" rtl="0" eaLnBrk="1" latinLnBrk="0" hangingPunct="1">
            <a:defRPr sz="2400" kern="1200">
              <a:solidFill>
                <a:schemeClr val="tx1"/>
              </a:solidFill>
              <a:latin typeface="Times" charset="0"/>
              <a:ea typeface="MS PGothic" charset="0"/>
              <a:cs typeface="MS PGothic" charset="0"/>
            </a:defRPr>
          </a:lvl8pPr>
          <a:lvl9pPr marL="3657600" algn="l" defTabSz="457200" rtl="0" eaLnBrk="1" latinLnBrk="0" hangingPunct="1">
            <a:defRPr sz="2400" kern="1200">
              <a:solidFill>
                <a:schemeClr val="tx1"/>
              </a:solidFill>
              <a:latin typeface="Times" charset="0"/>
              <a:ea typeface="MS PGothic" charset="0"/>
              <a:cs typeface="MS PGothic" charset="0"/>
            </a:defRPr>
          </a:lvl9pPr>
        </a:lstStyle>
        <a:p xmlns:a="http://schemas.openxmlformats.org/drawingml/2006/main">
          <a:pPr marL="180000" algn="ctr">
            <a:spcBef>
              <a:spcPts val="630"/>
            </a:spcBef>
            <a:spcAft>
              <a:spcPts val="600"/>
            </a:spcAft>
          </a:pPr>
          <a:r>
            <a:rPr lang="sv-SE" sz="1400" b="1" spc="-53" dirty="0" smtClean="0">
              <a:solidFill>
                <a:srgbClr val="85004F"/>
              </a:solidFill>
              <a:latin typeface="Arial"/>
              <a:cs typeface="Arial"/>
            </a:rPr>
            <a:t>New TB infections, </a:t>
          </a:r>
          <a:r>
            <a:rPr lang="sv-SE" sz="1400" b="1" spc="-53" dirty="0" smtClean="0">
              <a:solidFill>
                <a:srgbClr val="85004F"/>
              </a:solidFill>
              <a:latin typeface="Arial"/>
              <a:cs typeface="Arial"/>
            </a:rPr>
            <a:t>acquired </a:t>
          </a:r>
          <a:r>
            <a:rPr lang="sv-SE" sz="1400" b="1" spc="-53" dirty="0" smtClean="0">
              <a:solidFill>
                <a:srgbClr val="85004F"/>
              </a:solidFill>
              <a:latin typeface="Arial"/>
              <a:cs typeface="Arial"/>
            </a:rPr>
            <a:t>abroad</a:t>
          </a:r>
          <a:endParaRPr lang="sv-SE" sz="1400" b="1" spc="-53" dirty="0">
            <a:solidFill>
              <a:srgbClr val="85004F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0.92186</cdr:x>
      <cdr:y>0.19756</cdr:y>
    </cdr:from>
    <cdr:to>
      <cdr:x>0.93251</cdr:x>
      <cdr:y>0.48774</cdr:y>
    </cdr:to>
    <cdr:cxnSp macro="">
      <cdr:nvCxnSpPr>
        <cdr:cNvPr id="3" name="Rak pil 2"/>
        <cdr:cNvCxnSpPr/>
      </cdr:nvCxnSpPr>
      <cdr:spPr>
        <a:xfrm xmlns:a="http://schemas.openxmlformats.org/drawingml/2006/main" flipH="1">
          <a:off x="4068980" y="552557"/>
          <a:ext cx="47034" cy="811595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80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AB5FCF6-56F0-6947-8D0F-53588F90CF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362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411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157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B28ABB-F143-6C48-A3BF-0F56DDC645D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95713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grationsinfo.se/migration/sverige/asylsokande-i-sverige/ensamkommande-barn/#fn-140-1" TargetMode="External"/><Relationship Id="rId7" Type="http://schemas.openxmlformats.org/officeDocument/2006/relationships/hyperlink" Target="http://www.migrationsinfo.se/migration/sverige/asylsokande-i-sverige/ensamkommande-barn/#fn-140-5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igrationsinfo.se/migration/sverige/asylsokande-i-sverige/ensamkommande-barn/#fn-140-4" TargetMode="External"/><Relationship Id="rId5" Type="http://schemas.openxmlformats.org/officeDocument/2006/relationships/hyperlink" Target="http://www.migrationsinfo.se/migration/sverige/asylsokande-i-sverige/ensamkommande-barn/#fn-140-3" TargetMode="External"/><Relationship Id="rId4" Type="http://schemas.openxmlformats.org/officeDocument/2006/relationships/hyperlink" Target="http://www.migrationsinfo.se/migration/sverige/asylsokande-i-sverige/ensamkommande-barn/#fn-140-2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grationsinfo.se/migration/sverige/asylsokande-i-sverige/ensamkommande-barn/#fn-140-1" TargetMode="External"/><Relationship Id="rId7" Type="http://schemas.openxmlformats.org/officeDocument/2006/relationships/hyperlink" Target="http://www.migrationsinfo.se/migration/sverige/asylsokande-i-sverige/ensamkommande-barn/#fn-140-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igrationsinfo.se/migration/sverige/asylsokande-i-sverige/ensamkommande-barn/#fn-140-4" TargetMode="External"/><Relationship Id="rId5" Type="http://schemas.openxmlformats.org/officeDocument/2006/relationships/hyperlink" Target="http://www.migrationsinfo.se/migration/sverige/asylsokande-i-sverige/ensamkommande-barn/#fn-140-3" TargetMode="External"/><Relationship Id="rId4" Type="http://schemas.openxmlformats.org/officeDocument/2006/relationships/hyperlink" Target="http://www.migrationsinfo.se/migration/sverige/asylsokande-i-sverige/ensamkommande-barn/#fn-140-2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sv-S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Migrant’s</a:t>
            </a:r>
            <a:r>
              <a:rPr lang="sv-SE" alt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perspective</a:t>
            </a:r>
            <a:r>
              <a:rPr lang="sv-SE" alt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on TB and HIV: A </a:t>
            </a:r>
            <a:r>
              <a:rPr lang="sv-SE" altLang="sv-S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qualitative</a:t>
            </a:r>
            <a:r>
              <a:rPr lang="sv-SE" alt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sv-SE" alt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Stockholm, Sweden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2994-CF0B-EA4B-B617-35FD9984D71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7843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Slutsatser </a:t>
            </a:r>
            <a:endParaRPr lang="sv-SE" dirty="0" smtClean="0"/>
          </a:p>
          <a:p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Hälsoundersökningen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erbjuder 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möjlighet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till provtagning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smittsamma sjukdomar, identifiering av psykisk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ohälsa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och andra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hälso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- och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sjukvårdsbehov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,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hälsofrämjande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insatser, samt information till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asylsökande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och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nyanlända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om det svenska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sjukvårdssystemet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En missad HU kan eventuellt få konsekvenser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såväl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den enskilde som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samhället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Särskilt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när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det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gäller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smittskydd kan 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försenad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eller utebliven HU eventuellt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innebära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samhällsrisk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</a:t>
            </a:r>
            <a:endParaRPr lang="sv-SE" dirty="0" smtClean="0"/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Problemet med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låg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täckningsgrad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har diskuterats under 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längre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tid.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Våra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preliminära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analyser tyder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pa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 att det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främsta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problemet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att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na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 ut med relevant information om HU till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asylsökande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Från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tillgänglig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data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förefaller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inte bristande motivation bland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asylsökande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vara det stora problemet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att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na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 optimal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täckningsgrad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De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preliminära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analyserna tyder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pa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 att personer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från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de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länder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som bidrar med flest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asylsökande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(Afghanistan, Syrien och Irak) i regel kommer till HU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när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de kallas.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Även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om andelen som kommer till HU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mycket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låg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bland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asylsökande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från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vissa andra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länder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förefaller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det som att de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största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grupperna i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hög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utsträckning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villiga att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genomga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 HU. Det har diskuterats huruvida HU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bör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vara frivilliga eller obligatoriska [41]. Det verkar emellertid vara viktigare att utveckla effektiva informationskanaler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att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införa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ett obligatorium. I det avslutande avsnittet nedan ger vi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förslag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pa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sådana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åtgärder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</a:t>
            </a:r>
            <a:endParaRPr lang="sv-SE" dirty="0" smtClean="0"/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Att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sträva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efter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hög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täckningsgrad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endast relevant om HU svarar mot ett reellt behov, om de har relevant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innehåll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och erbjuder effektiva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åtgärder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vid behov. Huruvida HU i dess nuvarande form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välfungerande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plattform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effektiva och kostnadseffektiva preventiva och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hälsofrämjande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interventioner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oklart.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Även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samhällsnyttan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av systematisk screening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smittsamma sjukdomar har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ifrågasatts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[31,42].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Hälsobehoven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och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hälsoundersökningarnas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innehåll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behöver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kartläggas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bättre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och effekter och kostnadseffektiviteten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behöver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utvärderas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vetenskapligt. </a:t>
            </a:r>
            <a:endParaRPr lang="sv-SE" dirty="0" smtClean="0"/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Det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råder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ingen tvekan om att psykisk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ohälsa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ett stort problem bland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asylsökande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Det verkar finnas behov av ytterligare standardisering av HU och ytterligare utbildning av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berörd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vårdpersonal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i detta avseende. Detta har tidigare noterats och SKL med flera har tagit fram utbildningsmaterial och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arbetssätt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Men det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oklart om HU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den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bästa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plattformen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att identifiera och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åtgärda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psykisk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ohälsa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</a:t>
            </a:r>
            <a:endParaRPr lang="sv-SE" dirty="0" smtClean="0"/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övergripande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utmaning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handläggning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av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såväl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psykisk som somatisk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ohälsa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att det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råder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oklarhet om vilken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vård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som kan erbjudas inom ramen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”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vård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som inte kan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ansta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̊”. Tydligare riktlinjer och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uppföljning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av viken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vård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som i praktiken erbjuds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behövs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jämlik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vårdtillgång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behöver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säkerställas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,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åtminstone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inom gruppen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asylsökande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2994-CF0B-EA4B-B617-35FD9984D71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6843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5C3D-F8CF-48FB-BFB1-E14938E9DB02}" type="slidenum">
              <a:rPr lang="sv-SE" altLang="sv-SE" smtClean="0"/>
              <a:pPr/>
              <a:t>12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233514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MS PGothic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C28DF07E-322B-0941-B55B-A41497C5A4FC}" type="slidenum">
              <a:rPr lang="sv-SE" sz="1200"/>
              <a:pPr/>
              <a:t>13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4151546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Migrants in </a:t>
            </a:r>
            <a:r>
              <a:rPr lang="sv-SE" b="1" u="sng" dirty="0"/>
              <a:t>all </a:t>
            </a:r>
            <a:r>
              <a:rPr lang="sv-SE" b="1" u="sng" dirty="0" err="1"/>
              <a:t>of</a:t>
            </a:r>
            <a:r>
              <a:rPr lang="sv-SE" b="1" u="sng" dirty="0"/>
              <a:t> Sweden </a:t>
            </a:r>
            <a:r>
              <a:rPr lang="sv-SE" dirty="0" err="1"/>
              <a:t>have</a:t>
            </a:r>
            <a:r>
              <a:rPr lang="sv-SE" dirty="0"/>
              <a:t> different </a:t>
            </a:r>
            <a:r>
              <a:rPr lang="sv-SE" dirty="0" err="1"/>
              <a:t>entitlements</a:t>
            </a:r>
            <a:r>
              <a:rPr lang="sv-SE" dirty="0"/>
              <a:t> to </a:t>
            </a:r>
            <a:r>
              <a:rPr lang="sv-SE" dirty="0" err="1"/>
              <a:t>healthcare</a:t>
            </a:r>
            <a:r>
              <a:rPr lang="sv-SE" dirty="0"/>
              <a:t> </a:t>
            </a:r>
            <a:r>
              <a:rPr lang="sv-SE" dirty="0" err="1"/>
              <a:t>according</a:t>
            </a:r>
            <a:r>
              <a:rPr lang="sv-SE" dirty="0"/>
              <a:t> to </a:t>
            </a:r>
            <a:r>
              <a:rPr lang="sv-SE" dirty="0" err="1"/>
              <a:t>their</a:t>
            </a:r>
            <a:r>
              <a:rPr lang="sv-SE" dirty="0"/>
              <a:t> age and legal status</a:t>
            </a:r>
          </a:p>
          <a:p>
            <a:endParaRPr lang="sv-SE" dirty="0"/>
          </a:p>
          <a:p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b="1" dirty="0"/>
              <a:t>25,000 </a:t>
            </a:r>
            <a:r>
              <a:rPr lang="sv-SE" b="1" dirty="0" err="1"/>
              <a:t>asylum</a:t>
            </a:r>
            <a:r>
              <a:rPr lang="sv-SE" b="1" dirty="0"/>
              <a:t> </a:t>
            </a:r>
            <a:r>
              <a:rPr lang="sv-SE" b="1" dirty="0" err="1"/>
              <a:t>seekers</a:t>
            </a:r>
            <a:r>
              <a:rPr lang="sv-SE" b="1" dirty="0"/>
              <a:t> in Sweden </a:t>
            </a:r>
            <a:r>
              <a:rPr lang="sv-SE" b="1" dirty="0" err="1"/>
              <a:t>during</a:t>
            </a:r>
            <a:r>
              <a:rPr lang="sv-SE" b="1" dirty="0"/>
              <a:t> 2017; </a:t>
            </a:r>
            <a:r>
              <a:rPr lang="sv-SE" dirty="0"/>
              <a:t>10,000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women</a:t>
            </a:r>
            <a:r>
              <a:rPr lang="sv-SE" dirty="0"/>
              <a:t>, 15,000 </a:t>
            </a:r>
            <a:r>
              <a:rPr lang="sv-SE" dirty="0" err="1"/>
              <a:t>were</a:t>
            </a:r>
            <a:r>
              <a:rPr lang="sv-SE" dirty="0"/>
              <a:t> men.</a:t>
            </a:r>
          </a:p>
          <a:p>
            <a:r>
              <a:rPr lang="sv-SE" dirty="0"/>
              <a:t> </a:t>
            </a:r>
            <a:r>
              <a:rPr lang="sv-SE" dirty="0" err="1"/>
              <a:t>Reference</a:t>
            </a:r>
            <a:r>
              <a:rPr lang="sv-SE" dirty="0"/>
              <a:t> - (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www.migrationsverket.se</a:t>
            </a:r>
            <a:r>
              <a:rPr lang="sv-SE" dirty="0"/>
              <a:t>/</a:t>
            </a:r>
            <a:r>
              <a:rPr lang="sv-SE" dirty="0" err="1"/>
              <a:t>download</a:t>
            </a:r>
            <a:r>
              <a:rPr lang="sv-SE" dirty="0"/>
              <a:t>/18.4a5a58d51602d141cf41003/1515076326490/Asyls%C3%B6kande%20till%20Sverige%202000-2017.pdf) </a:t>
            </a:r>
          </a:p>
          <a:p>
            <a:endParaRPr lang="sv-SE" dirty="0"/>
          </a:p>
          <a:p>
            <a:r>
              <a:rPr lang="sv-SE" b="1" dirty="0"/>
              <a:t>(12%) HIV: </a:t>
            </a:r>
            <a:r>
              <a:rPr lang="sv-SE" b="0" dirty="0" err="1"/>
              <a:t>Reference</a:t>
            </a:r>
            <a:r>
              <a:rPr lang="sv-SE" b="0" dirty="0"/>
              <a:t> -</a:t>
            </a:r>
            <a:r>
              <a:rPr lang="sv-SE" b="1" dirty="0"/>
              <a:t> </a:t>
            </a:r>
            <a:r>
              <a:rPr lang="sv-SE" dirty="0"/>
              <a:t>http://</a:t>
            </a:r>
            <a:r>
              <a:rPr lang="sv-SE" dirty="0" err="1"/>
              <a:t>www.vardgivarguiden.se</a:t>
            </a:r>
            <a:r>
              <a:rPr lang="sv-SE" dirty="0"/>
              <a:t>/globalassets/behandlingsstod/smittskydd/statistik/hiv/2017.pdf </a:t>
            </a:r>
          </a:p>
          <a:p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(9%) TB: </a:t>
            </a:r>
            <a:r>
              <a:rPr lang="sv-SE" b="0" dirty="0" err="1"/>
              <a:t>Reference</a:t>
            </a:r>
            <a:r>
              <a:rPr lang="sv-SE" b="0" dirty="0"/>
              <a:t> -</a:t>
            </a:r>
            <a:r>
              <a:rPr lang="sv-SE" b="1" dirty="0"/>
              <a:t> </a:t>
            </a:r>
            <a:r>
              <a:rPr lang="sv-SE" dirty="0"/>
              <a:t>http://</a:t>
            </a:r>
            <a:r>
              <a:rPr lang="sv-SE" dirty="0" err="1"/>
              <a:t>www.vardgivarguiden.se</a:t>
            </a:r>
            <a:r>
              <a:rPr lang="sv-SE" dirty="0"/>
              <a:t>/globalassets/behandlingsstod/smittskydd/statistik/tuberkulos/2017.pdf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Totalt diagnosticerades 11 av 126 patienter i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rgbClr val="FF0000"/>
                </a:solidFill>
              </a:rPr>
              <a:t>The </a:t>
            </a:r>
            <a:r>
              <a:rPr lang="sv-SE" b="1" dirty="0">
                <a:solidFill>
                  <a:srgbClr val="FF0000"/>
                </a:solidFill>
              </a:rPr>
              <a:t>proportion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of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asylum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seekers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who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recived</a:t>
            </a:r>
            <a:r>
              <a:rPr lang="sv-SE" dirty="0">
                <a:solidFill>
                  <a:srgbClr val="FF0000"/>
                </a:solidFill>
              </a:rPr>
              <a:t> a </a:t>
            </a:r>
            <a:r>
              <a:rPr lang="sv-SE" dirty="0" err="1">
                <a:solidFill>
                  <a:srgbClr val="FF0000"/>
                </a:solidFill>
              </a:rPr>
              <a:t>health</a:t>
            </a:r>
            <a:r>
              <a:rPr lang="sv-SE" dirty="0">
                <a:solidFill>
                  <a:srgbClr val="FF0000"/>
                </a:solidFill>
              </a:rPr>
              <a:t> examination </a:t>
            </a:r>
            <a:r>
              <a:rPr lang="sv-SE" dirty="0" err="1">
                <a:solidFill>
                  <a:srgbClr val="FF0000"/>
                </a:solidFill>
              </a:rPr>
              <a:t>nearly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doubled</a:t>
            </a:r>
            <a:r>
              <a:rPr lang="sv-SE" dirty="0">
                <a:solidFill>
                  <a:srgbClr val="FF0000"/>
                </a:solidFill>
              </a:rPr>
              <a:t> in the period </a:t>
            </a:r>
            <a:r>
              <a:rPr lang="sv-SE" dirty="0" err="1">
                <a:solidFill>
                  <a:srgbClr val="FF0000"/>
                </a:solidFill>
              </a:rPr>
              <a:t>of</a:t>
            </a:r>
            <a:r>
              <a:rPr lang="sv-SE" dirty="0">
                <a:solidFill>
                  <a:srgbClr val="FF0000"/>
                </a:solidFill>
              </a:rPr>
              <a:t> 2015-</a:t>
            </a:r>
            <a:r>
              <a:rPr lang="sv-SE" dirty="0" smtClean="0">
                <a:solidFill>
                  <a:srgbClr val="FF0000"/>
                </a:solidFill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solidFill>
                  <a:srgbClr val="FF0000"/>
                </a:solidFill>
              </a:rPr>
              <a:t>http://</a:t>
            </a:r>
            <a:r>
              <a:rPr lang="sv-SE" dirty="0" err="1" smtClean="0">
                <a:solidFill>
                  <a:srgbClr val="FF0000"/>
                </a:solidFill>
              </a:rPr>
              <a:t>dok.slso.sll.se</a:t>
            </a:r>
            <a:r>
              <a:rPr lang="sv-SE" dirty="0" smtClean="0">
                <a:solidFill>
                  <a:srgbClr val="FF0000"/>
                </a:solidFill>
              </a:rPr>
              <a:t>/CES/FHG/</a:t>
            </a:r>
            <a:r>
              <a:rPr lang="sv-SE" dirty="0" err="1" smtClean="0">
                <a:solidFill>
                  <a:srgbClr val="FF0000"/>
                </a:solidFill>
              </a:rPr>
              <a:t>Folkhalsoarbete</a:t>
            </a:r>
            <a:r>
              <a:rPr lang="sv-SE" dirty="0" smtClean="0">
                <a:solidFill>
                  <a:srgbClr val="FF0000"/>
                </a:solidFill>
              </a:rPr>
              <a:t>/Rapporter/</a:t>
            </a:r>
            <a:r>
              <a:rPr lang="sv-SE" dirty="0" err="1" smtClean="0">
                <a:solidFill>
                  <a:srgbClr val="FF0000"/>
                </a:solidFill>
              </a:rPr>
              <a:t>halsoundersokningar</a:t>
            </a:r>
            <a:r>
              <a:rPr lang="sv-SE" dirty="0" smtClean="0">
                <a:solidFill>
                  <a:srgbClr val="FF0000"/>
                </a:solidFill>
              </a:rPr>
              <a:t>-for-</a:t>
            </a:r>
            <a:r>
              <a:rPr lang="sv-SE" dirty="0" err="1" smtClean="0">
                <a:solidFill>
                  <a:srgbClr val="FF0000"/>
                </a:solidFill>
              </a:rPr>
              <a:t>asylsokande</a:t>
            </a:r>
            <a:r>
              <a:rPr lang="sv-SE" dirty="0" smtClean="0">
                <a:solidFill>
                  <a:srgbClr val="FF0000"/>
                </a:solidFill>
              </a:rPr>
              <a:t>-och-</a:t>
            </a:r>
            <a:r>
              <a:rPr lang="sv-SE" dirty="0" err="1" smtClean="0">
                <a:solidFill>
                  <a:srgbClr val="FF0000"/>
                </a:solidFill>
              </a:rPr>
              <a:t>nyanlanda.pdf</a:t>
            </a:r>
            <a:endParaRPr lang="sv-SE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>
                <a:solidFill>
                  <a:srgbClr val="FF0000"/>
                </a:solidFill>
              </a:rPr>
              <a:t>Reference</a:t>
            </a:r>
            <a:r>
              <a:rPr lang="sv-SE" dirty="0">
                <a:solidFill>
                  <a:srgbClr val="FF0000"/>
                </a:solidFill>
              </a:rPr>
              <a:t> - </a:t>
            </a:r>
            <a:r>
              <a:rPr lang="sv-SE" dirty="0" err="1">
                <a:solidFill>
                  <a:srgbClr val="FF0000"/>
                </a:solidFill>
              </a:rPr>
              <a:t>https</a:t>
            </a:r>
            <a:r>
              <a:rPr lang="sv-SE" dirty="0">
                <a:solidFill>
                  <a:srgbClr val="FF0000"/>
                </a:solidFill>
              </a:rPr>
              <a:t>://</a:t>
            </a:r>
            <a:r>
              <a:rPr lang="sv-SE" dirty="0" err="1">
                <a:solidFill>
                  <a:srgbClr val="FF0000"/>
                </a:solidFill>
              </a:rPr>
              <a:t>skl.se</a:t>
            </a:r>
            <a:r>
              <a:rPr lang="sv-SE" dirty="0">
                <a:solidFill>
                  <a:srgbClr val="FF0000"/>
                </a:solidFill>
              </a:rPr>
              <a:t>/</a:t>
            </a:r>
            <a:r>
              <a:rPr lang="sv-SE" dirty="0" err="1">
                <a:solidFill>
                  <a:srgbClr val="FF0000"/>
                </a:solidFill>
              </a:rPr>
              <a:t>download</a:t>
            </a:r>
            <a:r>
              <a:rPr lang="sv-SE" dirty="0">
                <a:solidFill>
                  <a:srgbClr val="FF0000"/>
                </a:solidFill>
              </a:rPr>
              <a:t>/18.18efb8dc15a60e54b23a68f9/1488290534341/halsa-i-</a:t>
            </a:r>
            <a:r>
              <a:rPr lang="sv-SE" dirty="0" err="1">
                <a:solidFill>
                  <a:srgbClr val="FF0000"/>
                </a:solidFill>
              </a:rPr>
              <a:t>sverige</a:t>
            </a:r>
            <a:r>
              <a:rPr lang="sv-SE" dirty="0">
                <a:solidFill>
                  <a:srgbClr val="FF0000"/>
                </a:solidFill>
              </a:rPr>
              <a:t>-for-</a:t>
            </a:r>
            <a:r>
              <a:rPr lang="sv-SE" dirty="0" err="1">
                <a:solidFill>
                  <a:srgbClr val="FF0000"/>
                </a:solidFill>
              </a:rPr>
              <a:t>asylsokande</a:t>
            </a:r>
            <a:r>
              <a:rPr lang="sv-SE" dirty="0">
                <a:solidFill>
                  <a:srgbClr val="FF0000"/>
                </a:solidFill>
              </a:rPr>
              <a:t>-och-</a:t>
            </a:r>
            <a:r>
              <a:rPr lang="sv-SE" dirty="0" err="1">
                <a:solidFill>
                  <a:srgbClr val="FF0000"/>
                </a:solidFill>
              </a:rPr>
              <a:t>nyanlanda.pdf</a:t>
            </a:r>
            <a:r>
              <a:rPr lang="sv-SE" dirty="0">
                <a:solidFill>
                  <a:srgbClr val="FF0000"/>
                </a:solidFill>
              </a:rPr>
              <a:t> </a:t>
            </a:r>
            <a:endParaRPr lang="sv-SE" dirty="0" smtClean="0">
              <a:solidFill>
                <a:srgbClr val="FF0000"/>
              </a:solidFill>
            </a:endParaRPr>
          </a:p>
          <a:p>
            <a:endParaRPr lang="sv-SE" dirty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(18 April 2018)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Under 2015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ansökte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fler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ensamkommande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än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någonsin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i Sverige. Sedan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årsskiftet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2015/2016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har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dock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antalet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minskat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kraftigt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framförallt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beroende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inre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gränskontrollerna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mellan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Danmark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Sverige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EUs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migrationsöverenskommelse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med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Turkiet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När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ungdomar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under 18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år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kommer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till Sverige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söker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skyddas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FN:s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konvention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för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rättigheter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.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behandlas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också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särskilt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i relation till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Dublinförordningen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2017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ansökte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1 336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ensamkommande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ansökte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2 199 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  <a:hlinkClick r:id="rId3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Det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är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att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jämföra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med 35 369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ensamkommande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sökte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2015.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  <a:hlinkClick r:id="rId4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 Av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ensamkommande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sökte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222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från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Afghanistan,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året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innan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nästan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tredjedel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från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Afghanistan (665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personer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). Den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näst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största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gruppen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159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kom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från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Somalia,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följt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Syrien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, Eritrea,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Irak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Marocko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.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allra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flesta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är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pojkar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(1 043)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mellan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13-17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år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Antalet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flickor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för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motsvarande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åldersspann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293.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  <a:hlinkClick r:id="rId5"/>
              </a:rPr>
              <a:t>3</a:t>
            </a:r>
            <a:endParaRPr lang="en-US" sz="1200" kern="1200" dirty="0" smtClean="0">
              <a:solidFill>
                <a:schemeClr val="tx1"/>
              </a:solidFill>
              <a:effectLst/>
              <a:latin typeface="Times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det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totala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antalet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asylsökande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dryga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procent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ensamkommande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ungdomar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jämfört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med 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procent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2016, 22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procent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procent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2014.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  <a:hlinkClick r:id="rId6"/>
              </a:rPr>
              <a:t>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 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  <a:hlinkClick r:id="rId7"/>
              </a:rPr>
              <a:t>5</a:t>
            </a:r>
            <a:endParaRPr lang="en-US" sz="1200" kern="1200" dirty="0" smtClean="0">
              <a:solidFill>
                <a:schemeClr val="tx1"/>
              </a:solidFill>
              <a:effectLst/>
              <a:latin typeface="Times" charset="0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2994-CF0B-EA4B-B617-35FD9984D71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179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Migrants in </a:t>
            </a:r>
            <a:r>
              <a:rPr lang="sv-SE" b="1" u="sng" dirty="0"/>
              <a:t>all </a:t>
            </a:r>
            <a:r>
              <a:rPr lang="sv-SE" b="1" u="sng" dirty="0" err="1"/>
              <a:t>of</a:t>
            </a:r>
            <a:r>
              <a:rPr lang="sv-SE" b="1" u="sng" dirty="0"/>
              <a:t> Sweden </a:t>
            </a:r>
            <a:r>
              <a:rPr lang="sv-SE" dirty="0" err="1"/>
              <a:t>have</a:t>
            </a:r>
            <a:r>
              <a:rPr lang="sv-SE" dirty="0"/>
              <a:t> different </a:t>
            </a:r>
            <a:r>
              <a:rPr lang="sv-SE" dirty="0" err="1"/>
              <a:t>entitlements</a:t>
            </a:r>
            <a:r>
              <a:rPr lang="sv-SE" dirty="0"/>
              <a:t> to </a:t>
            </a:r>
            <a:r>
              <a:rPr lang="sv-SE" dirty="0" err="1"/>
              <a:t>healthcare</a:t>
            </a:r>
            <a:r>
              <a:rPr lang="sv-SE" dirty="0"/>
              <a:t> </a:t>
            </a:r>
            <a:r>
              <a:rPr lang="sv-SE" dirty="0" err="1"/>
              <a:t>according</a:t>
            </a:r>
            <a:r>
              <a:rPr lang="sv-SE" dirty="0"/>
              <a:t> to </a:t>
            </a:r>
            <a:r>
              <a:rPr lang="sv-SE" dirty="0" err="1"/>
              <a:t>their</a:t>
            </a:r>
            <a:r>
              <a:rPr lang="sv-SE" dirty="0"/>
              <a:t> age and legal status</a:t>
            </a:r>
          </a:p>
          <a:p>
            <a:endParaRPr lang="sv-SE" dirty="0"/>
          </a:p>
          <a:p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b="1" dirty="0"/>
              <a:t>25,000 </a:t>
            </a:r>
            <a:r>
              <a:rPr lang="sv-SE" b="1" dirty="0" err="1"/>
              <a:t>asylum</a:t>
            </a:r>
            <a:r>
              <a:rPr lang="sv-SE" b="1" dirty="0"/>
              <a:t> </a:t>
            </a:r>
            <a:r>
              <a:rPr lang="sv-SE" b="1" dirty="0" err="1"/>
              <a:t>seekers</a:t>
            </a:r>
            <a:r>
              <a:rPr lang="sv-SE" b="1" dirty="0"/>
              <a:t> in Sweden </a:t>
            </a:r>
            <a:r>
              <a:rPr lang="sv-SE" b="1" dirty="0" err="1"/>
              <a:t>during</a:t>
            </a:r>
            <a:r>
              <a:rPr lang="sv-SE" b="1" dirty="0"/>
              <a:t> 2017; </a:t>
            </a:r>
            <a:r>
              <a:rPr lang="sv-SE" dirty="0"/>
              <a:t>10,000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women</a:t>
            </a:r>
            <a:r>
              <a:rPr lang="sv-SE" dirty="0"/>
              <a:t>, 15,000 </a:t>
            </a:r>
            <a:r>
              <a:rPr lang="sv-SE" dirty="0" err="1"/>
              <a:t>were</a:t>
            </a:r>
            <a:r>
              <a:rPr lang="sv-SE" dirty="0"/>
              <a:t> men.</a:t>
            </a:r>
          </a:p>
          <a:p>
            <a:r>
              <a:rPr lang="sv-SE" dirty="0"/>
              <a:t> </a:t>
            </a:r>
            <a:r>
              <a:rPr lang="sv-SE" dirty="0" err="1"/>
              <a:t>Reference</a:t>
            </a:r>
            <a:r>
              <a:rPr lang="sv-SE" dirty="0"/>
              <a:t> - (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www.migrationsverket.se</a:t>
            </a:r>
            <a:r>
              <a:rPr lang="sv-SE" dirty="0"/>
              <a:t>/</a:t>
            </a:r>
            <a:r>
              <a:rPr lang="sv-SE" dirty="0" err="1"/>
              <a:t>download</a:t>
            </a:r>
            <a:r>
              <a:rPr lang="sv-SE" dirty="0"/>
              <a:t>/18.4a5a58d51602d141cf41003/1515076326490/Asyls%C3%B6kande%20till%20Sverige%202000-2017.pdf) </a:t>
            </a:r>
          </a:p>
          <a:p>
            <a:endParaRPr lang="sv-SE" dirty="0"/>
          </a:p>
          <a:p>
            <a:r>
              <a:rPr lang="sv-SE" b="1" dirty="0"/>
              <a:t>(12%) HIV: </a:t>
            </a:r>
            <a:r>
              <a:rPr lang="sv-SE" b="0" dirty="0" err="1"/>
              <a:t>Reference</a:t>
            </a:r>
            <a:r>
              <a:rPr lang="sv-SE" b="0" dirty="0"/>
              <a:t> -</a:t>
            </a:r>
            <a:r>
              <a:rPr lang="sv-SE" b="1" dirty="0"/>
              <a:t> </a:t>
            </a:r>
            <a:r>
              <a:rPr lang="sv-SE" dirty="0"/>
              <a:t>http://</a:t>
            </a:r>
            <a:r>
              <a:rPr lang="sv-SE" dirty="0" err="1"/>
              <a:t>www.vardgivarguiden.se</a:t>
            </a:r>
            <a:r>
              <a:rPr lang="sv-SE" dirty="0"/>
              <a:t>/globalassets/behandlingsstod/smittskydd/statistik/hiv/2017.pdf </a:t>
            </a:r>
          </a:p>
          <a:p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(9%) TB: </a:t>
            </a:r>
            <a:r>
              <a:rPr lang="sv-SE" b="0" dirty="0" err="1"/>
              <a:t>Reference</a:t>
            </a:r>
            <a:r>
              <a:rPr lang="sv-SE" b="0" dirty="0"/>
              <a:t> -</a:t>
            </a:r>
            <a:r>
              <a:rPr lang="sv-SE" b="1" dirty="0"/>
              <a:t> </a:t>
            </a:r>
            <a:r>
              <a:rPr lang="sv-SE" dirty="0"/>
              <a:t>http://</a:t>
            </a:r>
            <a:r>
              <a:rPr lang="sv-SE" dirty="0" err="1"/>
              <a:t>www.vardgivarguiden.se</a:t>
            </a:r>
            <a:r>
              <a:rPr lang="sv-SE" dirty="0"/>
              <a:t>/globalassets/behandlingsstod/smittskydd/statistik/tuberkulos/2017.pdf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Totalt diagnosticerades 11 av 126 patienter i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rgbClr val="FF0000"/>
                </a:solidFill>
              </a:rPr>
              <a:t>The </a:t>
            </a:r>
            <a:r>
              <a:rPr lang="sv-SE" b="1" dirty="0">
                <a:solidFill>
                  <a:srgbClr val="FF0000"/>
                </a:solidFill>
              </a:rPr>
              <a:t>proportion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of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asylum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seekers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who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recived</a:t>
            </a:r>
            <a:r>
              <a:rPr lang="sv-SE" dirty="0">
                <a:solidFill>
                  <a:srgbClr val="FF0000"/>
                </a:solidFill>
              </a:rPr>
              <a:t> a </a:t>
            </a:r>
            <a:r>
              <a:rPr lang="sv-SE" dirty="0" err="1">
                <a:solidFill>
                  <a:srgbClr val="FF0000"/>
                </a:solidFill>
              </a:rPr>
              <a:t>health</a:t>
            </a:r>
            <a:r>
              <a:rPr lang="sv-SE" dirty="0">
                <a:solidFill>
                  <a:srgbClr val="FF0000"/>
                </a:solidFill>
              </a:rPr>
              <a:t> examination </a:t>
            </a:r>
            <a:r>
              <a:rPr lang="sv-SE" dirty="0" err="1">
                <a:solidFill>
                  <a:srgbClr val="FF0000"/>
                </a:solidFill>
              </a:rPr>
              <a:t>nearly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doubled</a:t>
            </a:r>
            <a:r>
              <a:rPr lang="sv-SE" dirty="0">
                <a:solidFill>
                  <a:srgbClr val="FF0000"/>
                </a:solidFill>
              </a:rPr>
              <a:t> in the period </a:t>
            </a:r>
            <a:r>
              <a:rPr lang="sv-SE" dirty="0" err="1">
                <a:solidFill>
                  <a:srgbClr val="FF0000"/>
                </a:solidFill>
              </a:rPr>
              <a:t>of</a:t>
            </a:r>
            <a:r>
              <a:rPr lang="sv-SE" dirty="0">
                <a:solidFill>
                  <a:srgbClr val="FF0000"/>
                </a:solidFill>
              </a:rPr>
              <a:t> 2015-2016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>
                <a:solidFill>
                  <a:srgbClr val="FF0000"/>
                </a:solidFill>
              </a:rPr>
              <a:t>Reference</a:t>
            </a:r>
            <a:r>
              <a:rPr lang="sv-SE" dirty="0">
                <a:solidFill>
                  <a:srgbClr val="FF0000"/>
                </a:solidFill>
              </a:rPr>
              <a:t> - </a:t>
            </a:r>
            <a:r>
              <a:rPr lang="sv-SE" dirty="0" err="1">
                <a:solidFill>
                  <a:srgbClr val="FF0000"/>
                </a:solidFill>
              </a:rPr>
              <a:t>https</a:t>
            </a:r>
            <a:r>
              <a:rPr lang="sv-SE" dirty="0">
                <a:solidFill>
                  <a:srgbClr val="FF0000"/>
                </a:solidFill>
              </a:rPr>
              <a:t>://</a:t>
            </a:r>
            <a:r>
              <a:rPr lang="sv-SE" dirty="0" err="1">
                <a:solidFill>
                  <a:srgbClr val="FF0000"/>
                </a:solidFill>
              </a:rPr>
              <a:t>skl.se</a:t>
            </a:r>
            <a:r>
              <a:rPr lang="sv-SE" dirty="0">
                <a:solidFill>
                  <a:srgbClr val="FF0000"/>
                </a:solidFill>
              </a:rPr>
              <a:t>/</a:t>
            </a:r>
            <a:r>
              <a:rPr lang="sv-SE" dirty="0" err="1">
                <a:solidFill>
                  <a:srgbClr val="FF0000"/>
                </a:solidFill>
              </a:rPr>
              <a:t>download</a:t>
            </a:r>
            <a:r>
              <a:rPr lang="sv-SE" dirty="0">
                <a:solidFill>
                  <a:srgbClr val="FF0000"/>
                </a:solidFill>
              </a:rPr>
              <a:t>/18.18efb8dc15a60e54b23a68f9/1488290534341/halsa-i-</a:t>
            </a:r>
            <a:r>
              <a:rPr lang="sv-SE" dirty="0" err="1">
                <a:solidFill>
                  <a:srgbClr val="FF0000"/>
                </a:solidFill>
              </a:rPr>
              <a:t>sverige</a:t>
            </a:r>
            <a:r>
              <a:rPr lang="sv-SE" dirty="0">
                <a:solidFill>
                  <a:srgbClr val="FF0000"/>
                </a:solidFill>
              </a:rPr>
              <a:t>-for-</a:t>
            </a:r>
            <a:r>
              <a:rPr lang="sv-SE" dirty="0" err="1">
                <a:solidFill>
                  <a:srgbClr val="FF0000"/>
                </a:solidFill>
              </a:rPr>
              <a:t>asylsokande</a:t>
            </a:r>
            <a:r>
              <a:rPr lang="sv-SE" dirty="0">
                <a:solidFill>
                  <a:srgbClr val="FF0000"/>
                </a:solidFill>
              </a:rPr>
              <a:t>-och-</a:t>
            </a:r>
            <a:r>
              <a:rPr lang="sv-SE" dirty="0" err="1">
                <a:solidFill>
                  <a:srgbClr val="FF0000"/>
                </a:solidFill>
              </a:rPr>
              <a:t>nyanlanda.pdf</a:t>
            </a:r>
            <a:r>
              <a:rPr lang="sv-SE" dirty="0">
                <a:solidFill>
                  <a:srgbClr val="FF0000"/>
                </a:solidFill>
              </a:rPr>
              <a:t> </a:t>
            </a:r>
            <a:endParaRPr lang="sv-SE" dirty="0" smtClean="0">
              <a:solidFill>
                <a:srgbClr val="FF0000"/>
              </a:solidFill>
            </a:endParaRPr>
          </a:p>
          <a:p>
            <a:endParaRPr lang="sv-SE" dirty="0"/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(18 April 2018)</a:t>
            </a:r>
            <a:endParaRPr lang="en-US" sz="1200" kern="1200" dirty="0" smtClean="0">
              <a:solidFill>
                <a:schemeClr val="tx1"/>
              </a:solidFill>
              <a:effectLst/>
              <a:latin typeface="Times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Under 2015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ansökte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fler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ensamkommande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än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någonsin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i Sverige. Sedan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årsskiftet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2015/2016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har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dock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antalet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minskat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kraftigt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framförallt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beroende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inre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gränskontrollerna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mellan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Danmark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Sverige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EUs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migrationsöverenskommelse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med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Turkiet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När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ungdomar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under 18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år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kommer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till Sverige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söker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skyddas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FN:s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konvention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för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rättigheter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.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behandlas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också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särskilt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i relation till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Dublinförordningen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2017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ansökte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1 336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ensamkommande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ansökte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2 199 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  <a:hlinkClick r:id="rId3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Det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är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att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jämföra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med 35 369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ensamkommande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sökte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2015.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  <a:hlinkClick r:id="rId4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 Av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ensamkommande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sökte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222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från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Afghanistan,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året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innan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nästan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tredjedel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från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Afghanistan (665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personer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). Den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näst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största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gruppen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159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kom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från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Somalia,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följt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Syrien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, Eritrea,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Irak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Marocko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.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allra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flesta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är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pojkar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(1 043)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mellan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13-17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år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Antalet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flickor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för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motsvarande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åldersspann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293.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  <a:hlinkClick r:id="rId5"/>
              </a:rPr>
              <a:t>3</a:t>
            </a:r>
            <a:endParaRPr lang="en-US" sz="1200" kern="1200" dirty="0" smtClean="0">
              <a:solidFill>
                <a:schemeClr val="tx1"/>
              </a:solidFill>
              <a:effectLst/>
              <a:latin typeface="Times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det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totala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antalet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asylsökande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dryga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procent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ensamkommande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barn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ungdomar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jämfört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med 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procent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2016, 22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procent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procent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2014.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  <a:hlinkClick r:id="rId6"/>
              </a:rPr>
              <a:t>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 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  <a:hlinkClick r:id="rId7"/>
              </a:rPr>
              <a:t>5</a:t>
            </a:r>
            <a:endParaRPr lang="en-US" sz="1200" kern="1200" dirty="0" smtClean="0">
              <a:solidFill>
                <a:schemeClr val="tx1"/>
              </a:solidFill>
              <a:effectLst/>
              <a:latin typeface="Times" charset="0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2994-CF0B-EA4B-B617-35FD9984D71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1796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All </a:t>
            </a:r>
            <a:r>
              <a:rPr lang="sv-SE" dirty="0" err="1"/>
              <a:t>children</a:t>
            </a:r>
            <a:r>
              <a:rPr lang="sv-SE" dirty="0"/>
              <a:t> under the age </a:t>
            </a:r>
            <a:r>
              <a:rPr lang="sv-SE" dirty="0" err="1"/>
              <a:t>of</a:t>
            </a:r>
            <a:r>
              <a:rPr lang="sv-SE" dirty="0"/>
              <a:t> 18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entitled</a:t>
            </a:r>
            <a:r>
              <a:rPr lang="sv-SE" dirty="0"/>
              <a:t> to full access to </a:t>
            </a:r>
            <a:r>
              <a:rPr lang="sv-SE" dirty="0" err="1"/>
              <a:t>healthcare</a:t>
            </a:r>
            <a:r>
              <a:rPr lang="sv-SE" dirty="0"/>
              <a:t> services. </a:t>
            </a:r>
            <a:r>
              <a:rPr lang="sv-SE" dirty="0" err="1"/>
              <a:t>However</a:t>
            </a:r>
            <a:r>
              <a:rPr lang="sv-SE" dirty="0"/>
              <a:t>, the </a:t>
            </a:r>
            <a:r>
              <a:rPr lang="sv-SE" dirty="0" err="1"/>
              <a:t>rights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adults</a:t>
            </a:r>
            <a:r>
              <a:rPr lang="sv-SE" dirty="0"/>
              <a:t> to </a:t>
            </a:r>
            <a:r>
              <a:rPr lang="sv-SE" dirty="0" err="1"/>
              <a:t>healtcare</a:t>
            </a:r>
            <a:r>
              <a:rPr lang="sv-SE" dirty="0"/>
              <a:t> </a:t>
            </a:r>
            <a:r>
              <a:rPr lang="sv-SE" dirty="0" err="1"/>
              <a:t>differ</a:t>
            </a:r>
            <a:r>
              <a:rPr lang="sv-SE" dirty="0"/>
              <a:t> </a:t>
            </a:r>
            <a:r>
              <a:rPr lang="sv-SE" dirty="0" err="1"/>
              <a:t>according</a:t>
            </a:r>
            <a:r>
              <a:rPr lang="sv-SE" dirty="0"/>
              <a:t> to </a:t>
            </a:r>
            <a:r>
              <a:rPr lang="sv-SE" dirty="0" err="1"/>
              <a:t>their</a:t>
            </a:r>
            <a:r>
              <a:rPr lang="sv-SE" dirty="0"/>
              <a:t> legal status, and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asylum</a:t>
            </a:r>
            <a:r>
              <a:rPr lang="sv-SE" dirty="0"/>
              <a:t> </a:t>
            </a:r>
            <a:r>
              <a:rPr lang="sv-SE" dirty="0" err="1"/>
              <a:t>seekers</a:t>
            </a:r>
            <a:r>
              <a:rPr lang="sv-SE" dirty="0"/>
              <a:t> </a:t>
            </a:r>
            <a:r>
              <a:rPr lang="sv-SE" dirty="0" err="1"/>
              <a:t>having</a:t>
            </a:r>
            <a:r>
              <a:rPr lang="sv-SE" dirty="0"/>
              <a:t> the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restricted</a:t>
            </a:r>
            <a:r>
              <a:rPr lang="sv-SE" dirty="0"/>
              <a:t> </a:t>
            </a:r>
            <a:r>
              <a:rPr lang="sv-SE" dirty="0" err="1"/>
              <a:t>rights</a:t>
            </a:r>
            <a:r>
              <a:rPr lang="sv-SE" dirty="0"/>
              <a:t> </a:t>
            </a:r>
            <a:r>
              <a:rPr lang="sv-SE" dirty="0" err="1"/>
              <a:t>confined</a:t>
            </a:r>
            <a:r>
              <a:rPr lang="sv-SE" dirty="0"/>
              <a:t> to </a:t>
            </a:r>
            <a:r>
              <a:rPr lang="sv-SE" b="1" dirty="0"/>
              <a:t>”</a:t>
            </a:r>
            <a:r>
              <a:rPr lang="sv-SE" b="1" dirty="0" err="1"/>
              <a:t>care</a:t>
            </a:r>
            <a:r>
              <a:rPr lang="sv-SE" b="1" dirty="0"/>
              <a:t> </a:t>
            </a:r>
            <a:r>
              <a:rPr lang="sv-SE" b="1" dirty="0" err="1"/>
              <a:t>that</a:t>
            </a:r>
            <a:r>
              <a:rPr lang="sv-SE" b="1" dirty="0"/>
              <a:t> </a:t>
            </a:r>
            <a:r>
              <a:rPr lang="sv-SE" b="1" dirty="0" err="1"/>
              <a:t>cannot</a:t>
            </a:r>
            <a:r>
              <a:rPr lang="sv-SE" b="1" dirty="0"/>
              <a:t> be </a:t>
            </a:r>
            <a:r>
              <a:rPr lang="sv-SE" b="1" dirty="0" err="1"/>
              <a:t>postponed</a:t>
            </a:r>
            <a:r>
              <a:rPr lang="sv-SE" b="1" dirty="0"/>
              <a:t>” </a:t>
            </a:r>
          </a:p>
          <a:p>
            <a:endParaRPr lang="sv-SE" dirty="0"/>
          </a:p>
          <a:p>
            <a:r>
              <a:rPr lang="sv-SE" dirty="0"/>
              <a:t>A </a:t>
            </a:r>
            <a:r>
              <a:rPr lang="sv-SE" b="1" dirty="0" err="1"/>
              <a:t>voluntary</a:t>
            </a:r>
            <a:r>
              <a:rPr lang="sv-SE" b="1" dirty="0"/>
              <a:t> (</a:t>
            </a:r>
            <a:r>
              <a:rPr lang="sv-SE" b="1" dirty="0" err="1"/>
              <a:t>free</a:t>
            </a:r>
            <a:r>
              <a:rPr lang="sv-SE" b="1" dirty="0"/>
              <a:t>) </a:t>
            </a:r>
            <a:r>
              <a:rPr lang="sv-SE" b="1" dirty="0" err="1"/>
              <a:t>health</a:t>
            </a:r>
            <a:r>
              <a:rPr lang="sv-SE" b="1" dirty="0"/>
              <a:t> examination PURPOSE: </a:t>
            </a:r>
            <a:r>
              <a:rPr lang="sv-SE" b="0" dirty="0"/>
              <a:t>To </a:t>
            </a:r>
            <a:r>
              <a:rPr lang="sv-SE" b="0" dirty="0" err="1"/>
              <a:t>identify</a:t>
            </a:r>
            <a:r>
              <a:rPr lang="sv-SE" b="0" dirty="0"/>
              <a:t> </a:t>
            </a:r>
            <a:r>
              <a:rPr lang="sv-SE" b="0" dirty="0" err="1"/>
              <a:t>health</a:t>
            </a:r>
            <a:r>
              <a:rPr lang="sv-SE" b="0" dirty="0"/>
              <a:t> problems </a:t>
            </a:r>
            <a:r>
              <a:rPr lang="sv-SE" b="0" dirty="0" err="1"/>
              <a:t>that</a:t>
            </a:r>
            <a:r>
              <a:rPr lang="sv-SE" b="0" dirty="0"/>
              <a:t> </a:t>
            </a:r>
            <a:r>
              <a:rPr lang="sv-SE" b="0" dirty="0" err="1"/>
              <a:t>need</a:t>
            </a:r>
            <a:r>
              <a:rPr lang="sv-SE" b="0" dirty="0"/>
              <a:t> </a:t>
            </a:r>
            <a:r>
              <a:rPr lang="sv-SE" b="0" dirty="0" err="1"/>
              <a:t>immediate</a:t>
            </a:r>
            <a:r>
              <a:rPr lang="sv-SE" b="0" dirty="0"/>
              <a:t> attention (for the </a:t>
            </a:r>
            <a:r>
              <a:rPr lang="sv-SE" b="0" dirty="0" err="1"/>
              <a:t>individual</a:t>
            </a:r>
            <a:r>
              <a:rPr lang="sv-SE" b="0" dirty="0"/>
              <a:t> person); To </a:t>
            </a:r>
            <a:r>
              <a:rPr lang="sv-SE" b="0" dirty="0" err="1"/>
              <a:t>detect</a:t>
            </a:r>
            <a:r>
              <a:rPr lang="sv-SE" b="0" dirty="0"/>
              <a:t> and </a:t>
            </a:r>
            <a:r>
              <a:rPr lang="sv-SE" b="0" dirty="0" err="1"/>
              <a:t>prevent</a:t>
            </a:r>
            <a:r>
              <a:rPr lang="sv-SE" b="0" dirty="0"/>
              <a:t> </a:t>
            </a:r>
            <a:r>
              <a:rPr lang="sv-SE" b="0" dirty="0" err="1"/>
              <a:t>spread</a:t>
            </a:r>
            <a:r>
              <a:rPr lang="sv-SE" b="0" dirty="0"/>
              <a:t> </a:t>
            </a:r>
            <a:r>
              <a:rPr lang="sv-SE" b="0" dirty="0" err="1"/>
              <a:t>of</a:t>
            </a:r>
            <a:r>
              <a:rPr lang="sv-SE" b="0" dirty="0"/>
              <a:t> </a:t>
            </a:r>
            <a:r>
              <a:rPr lang="sv-SE" b="0" dirty="0" err="1"/>
              <a:t>infectious</a:t>
            </a:r>
            <a:r>
              <a:rPr lang="sv-SE" b="0" dirty="0"/>
              <a:t> </a:t>
            </a:r>
            <a:r>
              <a:rPr lang="sv-SE" b="0" dirty="0" err="1"/>
              <a:t>diseases</a:t>
            </a:r>
            <a:r>
              <a:rPr lang="sv-SE" b="0" dirty="0"/>
              <a:t> (for public </a:t>
            </a:r>
            <a:r>
              <a:rPr lang="sv-SE" b="0" dirty="0" err="1"/>
              <a:t>health</a:t>
            </a:r>
            <a:r>
              <a:rPr lang="sv-SE" b="0" dirty="0"/>
              <a:t> </a:t>
            </a:r>
            <a:r>
              <a:rPr lang="sv-SE" b="0" dirty="0" err="1"/>
              <a:t>reasons</a:t>
            </a:r>
            <a:r>
              <a:rPr lang="sv-SE" b="0" dirty="0"/>
              <a:t>)</a:t>
            </a:r>
          </a:p>
          <a:p>
            <a:endParaRPr lang="sv-SE" dirty="0"/>
          </a:p>
          <a:p>
            <a:r>
              <a:rPr lang="sv-SE" dirty="0" err="1"/>
              <a:t>Anyone</a:t>
            </a:r>
            <a:r>
              <a:rPr lang="sv-SE" dirty="0"/>
              <a:t> </a:t>
            </a:r>
            <a:r>
              <a:rPr lang="sv-SE" dirty="0" err="1"/>
              <a:t>seeking</a:t>
            </a:r>
            <a:r>
              <a:rPr lang="sv-SE" dirty="0"/>
              <a:t> </a:t>
            </a:r>
            <a:r>
              <a:rPr lang="sv-SE" dirty="0" err="1"/>
              <a:t>asylum</a:t>
            </a:r>
            <a:r>
              <a:rPr lang="sv-SE" dirty="0"/>
              <a:t> in Sweden </a:t>
            </a:r>
            <a:r>
              <a:rPr lang="sv-SE" dirty="0" err="1"/>
              <a:t>can</a:t>
            </a:r>
            <a:r>
              <a:rPr lang="sv-SE" dirty="0"/>
              <a:t> go to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b="1" dirty="0"/>
              <a:t>6 </a:t>
            </a:r>
            <a:r>
              <a:rPr lang="sv-SE" b="1" dirty="0" err="1"/>
              <a:t>centres</a:t>
            </a:r>
            <a:r>
              <a:rPr lang="sv-SE" b="1" dirty="0"/>
              <a:t> for a </a:t>
            </a:r>
            <a:r>
              <a:rPr lang="sv-SE" b="1" dirty="0" err="1"/>
              <a:t>health</a:t>
            </a:r>
            <a:r>
              <a:rPr lang="sv-SE" b="1" dirty="0"/>
              <a:t> examination </a:t>
            </a:r>
          </a:p>
          <a:p>
            <a:r>
              <a:rPr lang="sv-SE" dirty="0"/>
              <a:t>- </a:t>
            </a:r>
            <a:r>
              <a:rPr lang="sv-SE" dirty="0" err="1"/>
              <a:t>Questions</a:t>
            </a:r>
            <a:r>
              <a:rPr lang="sv-SE" dirty="0"/>
              <a:t> </a:t>
            </a:r>
            <a:r>
              <a:rPr lang="sv-SE" dirty="0" err="1"/>
              <a:t>regarding</a:t>
            </a:r>
            <a:r>
              <a:rPr lang="sv-SE" dirty="0"/>
              <a:t> the last </a:t>
            </a:r>
            <a:r>
              <a:rPr lang="sv-SE" dirty="0" err="1"/>
              <a:t>time</a:t>
            </a:r>
            <a:r>
              <a:rPr lang="sv-SE" dirty="0"/>
              <a:t> the person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tested</a:t>
            </a:r>
            <a:r>
              <a:rPr lang="sv-SE" dirty="0"/>
              <a:t> for HIV or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sexually</a:t>
            </a:r>
            <a:r>
              <a:rPr lang="sv-SE" dirty="0"/>
              <a:t> </a:t>
            </a:r>
            <a:r>
              <a:rPr lang="sv-SE" dirty="0" err="1"/>
              <a:t>transmitted</a:t>
            </a:r>
            <a:r>
              <a:rPr lang="sv-SE" dirty="0"/>
              <a:t> </a:t>
            </a:r>
            <a:r>
              <a:rPr lang="sv-SE" dirty="0" err="1"/>
              <a:t>infections</a:t>
            </a:r>
            <a:r>
              <a:rPr lang="sv-SE" dirty="0"/>
              <a:t>; as </a:t>
            </a:r>
            <a:r>
              <a:rPr lang="sv-SE" dirty="0" err="1"/>
              <a:t>well</a:t>
            </a:r>
            <a:r>
              <a:rPr lang="sv-SE" dirty="0"/>
              <a:t> as a mental </a:t>
            </a:r>
            <a:r>
              <a:rPr lang="sv-SE" dirty="0" err="1"/>
              <a:t>health</a:t>
            </a:r>
            <a:r>
              <a:rPr lang="sv-SE" dirty="0"/>
              <a:t> </a:t>
            </a:r>
            <a:r>
              <a:rPr lang="sv-SE" dirty="0" err="1"/>
              <a:t>assessment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being</a:t>
            </a:r>
            <a:r>
              <a:rPr lang="sv-SE" dirty="0"/>
              <a:t> </a:t>
            </a:r>
            <a:r>
              <a:rPr lang="sv-SE" dirty="0" err="1"/>
              <a:t>discussed</a:t>
            </a:r>
            <a:r>
              <a:rPr lang="sv-SE" dirty="0"/>
              <a:t> to </a:t>
            </a:r>
            <a:r>
              <a:rPr lang="sv-SE" dirty="0" err="1"/>
              <a:t>include</a:t>
            </a:r>
            <a:r>
              <a:rPr lang="sv-SE" dirty="0"/>
              <a:t> in the </a:t>
            </a:r>
            <a:r>
              <a:rPr lang="sv-SE" dirty="0" err="1"/>
              <a:t>current</a:t>
            </a:r>
            <a:r>
              <a:rPr lang="sv-SE" dirty="0"/>
              <a:t> </a:t>
            </a:r>
            <a:r>
              <a:rPr lang="sv-SE" dirty="0" err="1"/>
              <a:t>health</a:t>
            </a:r>
            <a:r>
              <a:rPr lang="sv-SE" dirty="0"/>
              <a:t> examination</a:t>
            </a:r>
          </a:p>
          <a:p>
            <a:endParaRPr lang="sv-SE" dirty="0"/>
          </a:p>
          <a:p>
            <a:r>
              <a:rPr lang="sv-SE" dirty="0" err="1"/>
              <a:t>Reference</a:t>
            </a:r>
            <a:r>
              <a:rPr lang="sv-SE" dirty="0"/>
              <a:t> - http://</a:t>
            </a:r>
            <a:r>
              <a:rPr lang="sv-SE" dirty="0" err="1"/>
              <a:t>slso.sll.se</a:t>
            </a:r>
            <a:r>
              <a:rPr lang="sv-SE" dirty="0"/>
              <a:t>/aktuellt/</a:t>
            </a:r>
            <a:r>
              <a:rPr lang="sv-SE" dirty="0" err="1"/>
              <a:t>halsoundersokning</a:t>
            </a:r>
            <a:r>
              <a:rPr lang="sv-SE" dirty="0"/>
              <a:t>-for-flyktingar</a:t>
            </a:r>
            <a:r>
              <a:rPr lang="sv-SE" dirty="0" smtClean="0"/>
              <a:t>/</a:t>
            </a:r>
          </a:p>
          <a:p>
            <a:endParaRPr lang="sv-SE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Smittskydd Stockholm har tagit fram rekommendationer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infektionssjukdomar att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överväga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vid provtagning av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asylsökande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och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nyanlända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,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både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med och utan symptom. HIV och hepatit B tester rekommenderas att tas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pa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 alla, hepatit C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pa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 personer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från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högendemiska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områden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(prevalens </a:t>
            </a:r>
            <a:r>
              <a:rPr lang="sv-SE" sz="1200" b="1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≥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3 %), latent/aktiv tuberkulos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pa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 personer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från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högriskländer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(TBC incidens &gt;100/100 000). Test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Rubella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tas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pa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̊ kvinnor mellan 15–45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år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som tidigare inte vaccinerats med MPR-vaccin (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Mässling-Påssjuka-Röda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hund). Barn i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förskoleåldern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testas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 cystor/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mask-ägg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Times" pitchFamily="18" charset="0"/>
                <a:ea typeface="MS PGothic" pitchFamily="34" charset="-128"/>
                <a:cs typeface="MS PGothic" charset="0"/>
              </a:rPr>
              <a:t>. </a:t>
            </a:r>
            <a:endParaRPr lang="sv-SE" dirty="0" smtClean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2994-CF0B-EA4B-B617-35FD9984D71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3921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b="1" dirty="0"/>
              <a:t>SRHR information </a:t>
            </a:r>
            <a:r>
              <a:rPr lang="sv-SE" dirty="0"/>
              <a:t>is </a:t>
            </a:r>
            <a:r>
              <a:rPr lang="sv-SE" dirty="0" err="1"/>
              <a:t>available</a:t>
            </a:r>
            <a:r>
              <a:rPr lang="sv-SE" dirty="0"/>
              <a:t> in Sweden for </a:t>
            </a:r>
            <a:r>
              <a:rPr lang="sv-SE" dirty="0" err="1"/>
              <a:t>newly</a:t>
            </a:r>
            <a:r>
              <a:rPr lang="sv-SE" dirty="0"/>
              <a:t> </a:t>
            </a:r>
            <a:r>
              <a:rPr lang="sv-SE" dirty="0" err="1"/>
              <a:t>arrived</a:t>
            </a:r>
            <a:r>
              <a:rPr lang="sv-SE" dirty="0"/>
              <a:t> migrants? </a:t>
            </a:r>
          </a:p>
          <a:p>
            <a:endParaRPr lang="sv-SE" dirty="0"/>
          </a:p>
          <a:p>
            <a:r>
              <a:rPr lang="sv-SE" dirty="0"/>
              <a:t>YOUMO is a </a:t>
            </a:r>
            <a:r>
              <a:rPr lang="sv-SE" dirty="0" err="1"/>
              <a:t>website</a:t>
            </a:r>
            <a:r>
              <a:rPr lang="sv-SE" dirty="0"/>
              <a:t> (for </a:t>
            </a:r>
            <a:r>
              <a:rPr lang="sv-SE" dirty="0" err="1"/>
              <a:t>young</a:t>
            </a:r>
            <a:r>
              <a:rPr lang="sv-SE" dirty="0"/>
              <a:t> </a:t>
            </a:r>
            <a:r>
              <a:rPr lang="sv-SE" dirty="0" err="1"/>
              <a:t>people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13-20 </a:t>
            </a:r>
            <a:r>
              <a:rPr lang="sv-SE" dirty="0" err="1"/>
              <a:t>years</a:t>
            </a:r>
            <a:r>
              <a:rPr lang="sv-SE" dirty="0"/>
              <a:t> old) </a:t>
            </a:r>
            <a:r>
              <a:rPr lang="sv-SE" dirty="0" err="1"/>
              <a:t>with</a:t>
            </a:r>
            <a:r>
              <a:rPr lang="sv-SE" dirty="0"/>
              <a:t> information </a:t>
            </a:r>
            <a:r>
              <a:rPr lang="sv-SE" dirty="0" err="1"/>
              <a:t>about</a:t>
            </a:r>
            <a:r>
              <a:rPr lang="sv-SE" dirty="0"/>
              <a:t> sex, </a:t>
            </a:r>
            <a:r>
              <a:rPr lang="sv-SE" dirty="0" err="1"/>
              <a:t>health</a:t>
            </a:r>
            <a:r>
              <a:rPr lang="sv-SE" dirty="0"/>
              <a:t>, relationships and </a:t>
            </a:r>
            <a:r>
              <a:rPr lang="sv-SE" dirty="0" err="1"/>
              <a:t>rights</a:t>
            </a:r>
            <a:r>
              <a:rPr lang="sv-SE" dirty="0"/>
              <a:t> in Sweden</a:t>
            </a:r>
          </a:p>
          <a:p>
            <a:r>
              <a:rPr lang="sv-SE" dirty="0" err="1"/>
              <a:t>Available</a:t>
            </a:r>
            <a:r>
              <a:rPr lang="sv-SE" dirty="0"/>
              <a:t> in </a:t>
            </a:r>
            <a:r>
              <a:rPr lang="sv-SE" dirty="0" err="1"/>
              <a:t>serveral</a:t>
            </a:r>
            <a:r>
              <a:rPr lang="sv-SE" dirty="0"/>
              <a:t> </a:t>
            </a:r>
            <a:r>
              <a:rPr lang="sv-SE" dirty="0" err="1"/>
              <a:t>languages</a:t>
            </a:r>
            <a:r>
              <a:rPr lang="sv-SE" dirty="0"/>
              <a:t>: </a:t>
            </a:r>
            <a:r>
              <a:rPr lang="sv-SE" dirty="0" err="1"/>
              <a:t>Arabic</a:t>
            </a:r>
            <a:r>
              <a:rPr lang="sv-SE" dirty="0"/>
              <a:t>, Dari, Somali, Swedish, </a:t>
            </a:r>
            <a:r>
              <a:rPr lang="sv-SE" dirty="0" err="1"/>
              <a:t>Tigrinish</a:t>
            </a:r>
            <a:r>
              <a:rPr lang="sv-SE" dirty="0"/>
              <a:t>, and English</a:t>
            </a:r>
          </a:p>
          <a:p>
            <a:endParaRPr lang="sv-SE" dirty="0"/>
          </a:p>
          <a:p>
            <a:r>
              <a:rPr lang="sv-SE" dirty="0"/>
              <a:t>RFSL is an </a:t>
            </a:r>
            <a:r>
              <a:rPr lang="sv-SE" dirty="0" err="1"/>
              <a:t>organization</a:t>
            </a:r>
            <a:r>
              <a:rPr lang="sv-SE" dirty="0"/>
              <a:t> in Sweden and has a </a:t>
            </a:r>
            <a:r>
              <a:rPr lang="sv-SE" dirty="0" err="1"/>
              <a:t>brochure</a:t>
            </a:r>
            <a:r>
              <a:rPr lang="sv-SE" dirty="0"/>
              <a:t>  for </a:t>
            </a:r>
            <a:r>
              <a:rPr lang="sv-SE" dirty="0" err="1"/>
              <a:t>newly</a:t>
            </a:r>
            <a:r>
              <a:rPr lang="sv-SE" dirty="0"/>
              <a:t> </a:t>
            </a:r>
            <a:r>
              <a:rPr lang="sv-SE" dirty="0" err="1"/>
              <a:t>arrived</a:t>
            </a:r>
            <a:r>
              <a:rPr lang="sv-SE" dirty="0"/>
              <a:t> (LGBTQ) migrants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focuses</a:t>
            </a:r>
            <a:r>
              <a:rPr lang="sv-SE" dirty="0"/>
              <a:t> on SRHR in Sweden. </a:t>
            </a:r>
          </a:p>
          <a:p>
            <a:r>
              <a:rPr lang="sv-SE" dirty="0" err="1"/>
              <a:t>Available</a:t>
            </a:r>
            <a:r>
              <a:rPr lang="sv-SE" dirty="0"/>
              <a:t> in Swedish, English, </a:t>
            </a:r>
            <a:r>
              <a:rPr lang="sv-SE" dirty="0" err="1"/>
              <a:t>Spanish</a:t>
            </a:r>
            <a:r>
              <a:rPr lang="sv-SE" dirty="0"/>
              <a:t>, </a:t>
            </a:r>
            <a:r>
              <a:rPr lang="sv-SE" dirty="0" err="1"/>
              <a:t>Arabic</a:t>
            </a:r>
            <a:r>
              <a:rPr lang="sv-SE" dirty="0"/>
              <a:t> and </a:t>
            </a:r>
            <a:r>
              <a:rPr lang="sv-SE" dirty="0" err="1"/>
              <a:t>Russian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2994-CF0B-EA4B-B617-35FD9984D71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0219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2994-CF0B-EA4B-B617-35FD9984D71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711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2994-CF0B-EA4B-B617-35FD9984D71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196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b="1" u="sng" dirty="0" err="1"/>
              <a:t>Preliminary</a:t>
            </a:r>
            <a:r>
              <a:rPr lang="sv-SE" b="1" u="sng" dirty="0"/>
              <a:t> data </a:t>
            </a:r>
            <a:r>
              <a:rPr lang="sv-SE" dirty="0"/>
              <a:t>from the </a:t>
            </a:r>
            <a:r>
              <a:rPr lang="sv-SE" dirty="0" err="1"/>
              <a:t>healthcare</a:t>
            </a:r>
            <a:r>
              <a:rPr lang="sv-SE" dirty="0"/>
              <a:t> </a:t>
            </a:r>
            <a:r>
              <a:rPr lang="sv-SE" dirty="0" err="1"/>
              <a:t>provider</a:t>
            </a:r>
            <a:r>
              <a:rPr lang="sv-SE" dirty="0"/>
              <a:t> </a:t>
            </a:r>
            <a:r>
              <a:rPr lang="sv-SE" dirty="0" err="1"/>
              <a:t>interviews</a:t>
            </a:r>
            <a:r>
              <a:rPr lang="sv-SE" dirty="0"/>
              <a:t>: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the </a:t>
            </a:r>
            <a:r>
              <a:rPr lang="sv-SE" dirty="0" err="1"/>
              <a:t>main</a:t>
            </a:r>
            <a:r>
              <a:rPr lang="sv-SE" dirty="0"/>
              <a:t> </a:t>
            </a:r>
            <a:r>
              <a:rPr lang="sv-SE" dirty="0" err="1"/>
              <a:t>messages</a:t>
            </a:r>
            <a:r>
              <a:rPr lang="sv-SE" dirty="0"/>
              <a:t> from the </a:t>
            </a:r>
            <a:r>
              <a:rPr lang="sv-SE" dirty="0" err="1"/>
              <a:t>key</a:t>
            </a:r>
            <a:r>
              <a:rPr lang="sv-SE" dirty="0"/>
              <a:t> informants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v-SE" dirty="0" err="1"/>
              <a:t>Few</a:t>
            </a:r>
            <a:r>
              <a:rPr lang="sv-SE" dirty="0"/>
              <a:t> </a:t>
            </a:r>
            <a:r>
              <a:rPr lang="sv-SE" dirty="0" err="1"/>
              <a:t>asylum</a:t>
            </a:r>
            <a:r>
              <a:rPr lang="sv-SE" dirty="0"/>
              <a:t> </a:t>
            </a:r>
            <a:r>
              <a:rPr lang="sv-SE" dirty="0" err="1"/>
              <a:t>seeker</a:t>
            </a:r>
            <a:r>
              <a:rPr lang="sv-SE" dirty="0"/>
              <a:t> </a:t>
            </a:r>
            <a:r>
              <a:rPr lang="sv-SE" dirty="0" err="1"/>
              <a:t>undergo</a:t>
            </a:r>
            <a:r>
              <a:rPr lang="sv-SE" dirty="0"/>
              <a:t> the HE on </a:t>
            </a:r>
            <a:r>
              <a:rPr lang="sv-SE" dirty="0" err="1"/>
              <a:t>arrival</a:t>
            </a:r>
            <a:r>
              <a:rPr lang="sv-SE" dirty="0"/>
              <a:t> to Sweden (</a:t>
            </a:r>
            <a:r>
              <a:rPr lang="sv-SE" dirty="0" err="1"/>
              <a:t>mainly</a:t>
            </a:r>
            <a:r>
              <a:rPr lang="sv-SE" dirty="0"/>
              <a:t> </a:t>
            </a:r>
            <a:r>
              <a:rPr lang="sv-SE" dirty="0" err="1"/>
              <a:t>due</a:t>
            </a:r>
            <a:r>
              <a:rPr lang="sv-SE" dirty="0"/>
              <a:t> to </a:t>
            </a:r>
            <a:r>
              <a:rPr lang="sv-SE" dirty="0" err="1"/>
              <a:t>structural</a:t>
            </a:r>
            <a:r>
              <a:rPr lang="sv-SE" dirty="0"/>
              <a:t> </a:t>
            </a:r>
            <a:r>
              <a:rPr lang="sv-SE" dirty="0" err="1"/>
              <a:t>weaknesses</a:t>
            </a:r>
            <a:r>
              <a:rPr lang="sv-SE" dirty="0"/>
              <a:t> </a:t>
            </a:r>
            <a:r>
              <a:rPr lang="sv-SE" dirty="0" err="1"/>
              <a:t>such</a:t>
            </a:r>
            <a:r>
              <a:rPr lang="sv-SE" dirty="0"/>
              <a:t> as </a:t>
            </a:r>
            <a:r>
              <a:rPr lang="sv-SE" dirty="0" err="1"/>
              <a:t>high</a:t>
            </a:r>
            <a:r>
              <a:rPr lang="sv-SE" dirty="0"/>
              <a:t> </a:t>
            </a:r>
            <a:r>
              <a:rPr lang="sv-SE" dirty="0" err="1"/>
              <a:t>healthcare</a:t>
            </a:r>
            <a:r>
              <a:rPr lang="sv-SE" dirty="0"/>
              <a:t> </a:t>
            </a:r>
            <a:r>
              <a:rPr lang="sv-SE" dirty="0" err="1"/>
              <a:t>staff</a:t>
            </a:r>
            <a:r>
              <a:rPr lang="sv-SE" dirty="0"/>
              <a:t> </a:t>
            </a:r>
            <a:r>
              <a:rPr lang="sv-SE" dirty="0" err="1"/>
              <a:t>turnover</a:t>
            </a:r>
            <a:r>
              <a:rPr lang="sv-SE" dirty="0"/>
              <a:t>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v-SE" dirty="0"/>
              <a:t>All </a:t>
            </a:r>
            <a:r>
              <a:rPr lang="sv-SE" dirty="0" err="1"/>
              <a:t>asylum</a:t>
            </a:r>
            <a:r>
              <a:rPr lang="sv-SE" dirty="0"/>
              <a:t> </a:t>
            </a:r>
            <a:r>
              <a:rPr lang="sv-SE" dirty="0" err="1"/>
              <a:t>seekers</a:t>
            </a:r>
            <a:r>
              <a:rPr lang="sv-SE" dirty="0"/>
              <a:t>/</a:t>
            </a:r>
            <a:r>
              <a:rPr lang="sv-SE" dirty="0" err="1"/>
              <a:t>newly</a:t>
            </a:r>
            <a:r>
              <a:rPr lang="sv-SE" dirty="0"/>
              <a:t> </a:t>
            </a:r>
            <a:r>
              <a:rPr lang="sv-SE" dirty="0" err="1"/>
              <a:t>arrived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do go to the HE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screened</a:t>
            </a:r>
            <a:r>
              <a:rPr lang="sv-SE" dirty="0"/>
              <a:t> for HIV (</a:t>
            </a:r>
            <a:r>
              <a:rPr lang="sv-SE" dirty="0" err="1"/>
              <a:t>this</a:t>
            </a:r>
            <a:r>
              <a:rPr lang="sv-SE" dirty="0"/>
              <a:t> is </a:t>
            </a:r>
            <a:r>
              <a:rPr lang="sv-SE" dirty="0" err="1"/>
              <a:t>performed</a:t>
            </a:r>
            <a:r>
              <a:rPr lang="sv-SE" dirty="0"/>
              <a:t> by the </a:t>
            </a:r>
            <a:r>
              <a:rPr lang="sv-SE" dirty="0" err="1"/>
              <a:t>healthcare</a:t>
            </a:r>
            <a:r>
              <a:rPr lang="sv-SE" dirty="0"/>
              <a:t> </a:t>
            </a:r>
            <a:r>
              <a:rPr lang="sv-SE" dirty="0" err="1"/>
              <a:t>providers</a:t>
            </a:r>
            <a:r>
              <a:rPr lang="sv-SE" dirty="0"/>
              <a:t>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v-SE" dirty="0"/>
              <a:t>The </a:t>
            </a:r>
            <a:r>
              <a:rPr lang="sv-SE" dirty="0" err="1"/>
              <a:t>healthcare</a:t>
            </a:r>
            <a:r>
              <a:rPr lang="sv-SE" dirty="0"/>
              <a:t> </a:t>
            </a:r>
            <a:r>
              <a:rPr lang="sv-SE" dirty="0" err="1"/>
              <a:t>providers</a:t>
            </a:r>
            <a:r>
              <a:rPr lang="sv-SE" dirty="0"/>
              <a:t> </a:t>
            </a:r>
            <a:r>
              <a:rPr lang="sv-SE" dirty="0" err="1"/>
              <a:t>expressed</a:t>
            </a:r>
            <a:r>
              <a:rPr lang="sv-SE" dirty="0"/>
              <a:t> </a:t>
            </a:r>
            <a:r>
              <a:rPr lang="sv-SE" dirty="0" err="1"/>
              <a:t>importance</a:t>
            </a:r>
            <a:r>
              <a:rPr lang="sv-SE" dirty="0"/>
              <a:t> to </a:t>
            </a:r>
            <a:r>
              <a:rPr lang="sv-SE" dirty="0" err="1"/>
              <a:t>gain</a:t>
            </a:r>
            <a:r>
              <a:rPr lang="sv-SE" dirty="0"/>
              <a:t> trust in order to </a:t>
            </a:r>
            <a:r>
              <a:rPr lang="sv-SE" dirty="0" err="1"/>
              <a:t>discuss</a:t>
            </a:r>
            <a:r>
              <a:rPr lang="sv-SE" dirty="0"/>
              <a:t> sensitive </a:t>
            </a:r>
            <a:r>
              <a:rPr lang="sv-SE" dirty="0" err="1"/>
              <a:t>issues</a:t>
            </a:r>
            <a:r>
              <a:rPr lang="sv-SE" dirty="0"/>
              <a:t>,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is </a:t>
            </a:r>
            <a:r>
              <a:rPr lang="sv-SE" dirty="0" err="1"/>
              <a:t>generally</a:t>
            </a:r>
            <a:r>
              <a:rPr lang="sv-SE" dirty="0"/>
              <a:t> </a:t>
            </a:r>
            <a:r>
              <a:rPr lang="sv-SE" dirty="0" err="1"/>
              <a:t>difficult</a:t>
            </a:r>
            <a:r>
              <a:rPr lang="sv-SE" dirty="0"/>
              <a:t> </a:t>
            </a:r>
            <a:r>
              <a:rPr lang="sv-SE" dirty="0" err="1"/>
              <a:t>due</a:t>
            </a:r>
            <a:r>
              <a:rPr lang="sv-SE" dirty="0"/>
              <a:t> to the </a:t>
            </a:r>
            <a:r>
              <a:rPr lang="sv-SE" dirty="0" err="1"/>
              <a:t>limited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HE (45 </a:t>
            </a:r>
            <a:r>
              <a:rPr lang="sv-SE" dirty="0" err="1"/>
              <a:t>minutes</a:t>
            </a:r>
            <a:r>
              <a:rPr lang="sv-SE" dirty="0"/>
              <a:t> max), as </a:t>
            </a:r>
            <a:r>
              <a:rPr lang="sv-SE" dirty="0" err="1"/>
              <a:t>well</a:t>
            </a:r>
            <a:r>
              <a:rPr lang="sv-SE" dirty="0"/>
              <a:t> as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family</a:t>
            </a:r>
            <a:r>
              <a:rPr lang="sv-SE" dirty="0"/>
              <a:t> </a:t>
            </a:r>
            <a:r>
              <a:rPr lang="sv-SE" dirty="0" err="1"/>
              <a:t>members</a:t>
            </a:r>
            <a:r>
              <a:rPr lang="sv-SE" dirty="0"/>
              <a:t> in the same HE session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v-SE" dirty="0"/>
              <a:t>The </a:t>
            </a:r>
            <a:r>
              <a:rPr lang="sv-SE" dirty="0" err="1"/>
              <a:t>healthcare</a:t>
            </a:r>
            <a:r>
              <a:rPr lang="sv-SE" dirty="0"/>
              <a:t> </a:t>
            </a:r>
            <a:r>
              <a:rPr lang="sv-SE" dirty="0" err="1"/>
              <a:t>providers</a:t>
            </a:r>
            <a:r>
              <a:rPr lang="sv-SE" dirty="0"/>
              <a:t> </a:t>
            </a:r>
            <a:r>
              <a:rPr lang="sv-SE" dirty="0" err="1"/>
              <a:t>suggest</a:t>
            </a:r>
            <a:r>
              <a:rPr lang="sv-SE" dirty="0"/>
              <a:t> to </a:t>
            </a:r>
            <a:r>
              <a:rPr lang="sv-SE" dirty="0" err="1"/>
              <a:t>incorporate</a:t>
            </a:r>
            <a:r>
              <a:rPr lang="sv-SE" dirty="0"/>
              <a:t> a </a:t>
            </a:r>
            <a:r>
              <a:rPr lang="sv-SE" dirty="0" err="1"/>
              <a:t>secondary</a:t>
            </a:r>
            <a:r>
              <a:rPr lang="sv-SE" dirty="0"/>
              <a:t> HE meeting </a:t>
            </a:r>
            <a:r>
              <a:rPr lang="sv-SE" dirty="0" err="1"/>
              <a:t>about</a:t>
            </a:r>
            <a:r>
              <a:rPr lang="sv-SE" dirty="0"/>
              <a:t> a </a:t>
            </a:r>
            <a:r>
              <a:rPr lang="sv-SE" dirty="0" err="1"/>
              <a:t>month</a:t>
            </a:r>
            <a:r>
              <a:rPr lang="sv-SE" dirty="0"/>
              <a:t> later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 to </a:t>
            </a:r>
            <a:r>
              <a:rPr lang="sv-SE" dirty="0" err="1"/>
              <a:t>follow-up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the migrants on all general </a:t>
            </a:r>
            <a:r>
              <a:rPr lang="sv-SE" dirty="0" err="1"/>
              <a:t>aspects</a:t>
            </a:r>
            <a:endParaRPr lang="sv-SE" dirty="0"/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v-SE" dirty="0"/>
              <a:t>The </a:t>
            </a:r>
            <a:r>
              <a:rPr lang="sv-SE" dirty="0" err="1"/>
              <a:t>healthcare</a:t>
            </a:r>
            <a:r>
              <a:rPr lang="sv-SE" dirty="0"/>
              <a:t> </a:t>
            </a:r>
            <a:r>
              <a:rPr lang="sv-SE" dirty="0" err="1"/>
              <a:t>providers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mentioned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</a:t>
            </a:r>
            <a:r>
              <a:rPr lang="sv-SE" dirty="0" err="1"/>
              <a:t>treatments</a:t>
            </a:r>
            <a:r>
              <a:rPr lang="sv-SE" dirty="0"/>
              <a:t> for </a:t>
            </a:r>
            <a:r>
              <a:rPr lang="sv-SE" dirty="0" err="1"/>
              <a:t>diseases</a:t>
            </a:r>
            <a:r>
              <a:rPr lang="sv-SE" dirty="0"/>
              <a:t>, </a:t>
            </a:r>
            <a:r>
              <a:rPr lang="sv-SE" dirty="0" err="1"/>
              <a:t>including</a:t>
            </a:r>
            <a:r>
              <a:rPr lang="sv-SE" dirty="0"/>
              <a:t> HIV </a:t>
            </a:r>
            <a:r>
              <a:rPr lang="sv-SE" dirty="0" err="1"/>
              <a:t>may</a:t>
            </a:r>
            <a:r>
              <a:rPr lang="sv-SE" dirty="0"/>
              <a:t> </a:t>
            </a:r>
            <a:r>
              <a:rPr lang="sv-SE" dirty="0" err="1"/>
              <a:t>vary</a:t>
            </a:r>
            <a:r>
              <a:rPr lang="sv-SE" dirty="0"/>
              <a:t> </a:t>
            </a:r>
            <a:r>
              <a:rPr lang="sv-SE" dirty="0" err="1"/>
              <a:t>depending</a:t>
            </a:r>
            <a:r>
              <a:rPr lang="sv-SE" dirty="0"/>
              <a:t> on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asylum</a:t>
            </a:r>
            <a:r>
              <a:rPr lang="sv-SE" dirty="0"/>
              <a:t> status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2994-CF0B-EA4B-B617-35FD9984D71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196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 err="1"/>
              <a:t>Themes</a:t>
            </a:r>
            <a:r>
              <a:rPr lang="sv-SE" sz="1200" dirty="0"/>
              <a:t> from the </a:t>
            </a:r>
            <a:r>
              <a:rPr lang="sv-SE" sz="1200" dirty="0" err="1"/>
              <a:t>interviews</a:t>
            </a:r>
            <a:r>
              <a:rPr lang="sv-SE" sz="1200" dirty="0"/>
              <a:t>: </a:t>
            </a:r>
          </a:p>
          <a:p>
            <a:endParaRPr lang="sv-SE" sz="1200" dirty="0"/>
          </a:p>
          <a:p>
            <a:r>
              <a:rPr lang="sv-SE" sz="1200" b="1" dirty="0" err="1"/>
              <a:t>Availability</a:t>
            </a:r>
            <a:r>
              <a:rPr lang="sv-SE" sz="1200" dirty="0"/>
              <a:t> – Health examination invitations </a:t>
            </a:r>
            <a:r>
              <a:rPr lang="sv-SE" sz="1200" dirty="0" err="1"/>
              <a:t>had</a:t>
            </a:r>
            <a:r>
              <a:rPr lang="sv-SE" sz="1200" dirty="0"/>
              <a:t> </a:t>
            </a:r>
            <a:r>
              <a:rPr lang="sv-SE" sz="1200" dirty="0" err="1"/>
              <a:t>been</a:t>
            </a:r>
            <a:r>
              <a:rPr lang="sv-SE" sz="1200" dirty="0"/>
              <a:t> </a:t>
            </a:r>
            <a:r>
              <a:rPr lang="sv-SE" sz="1200" dirty="0" err="1"/>
              <a:t>received</a:t>
            </a:r>
            <a:r>
              <a:rPr lang="sv-SE" sz="1200" dirty="0"/>
              <a:t> by all </a:t>
            </a:r>
            <a:r>
              <a:rPr lang="sv-SE" sz="1200" dirty="0" err="1"/>
              <a:t>participants</a:t>
            </a:r>
            <a:r>
              <a:rPr lang="sv-SE" sz="1200" dirty="0"/>
              <a:t> </a:t>
            </a:r>
            <a:r>
              <a:rPr lang="sv-SE" sz="1200" dirty="0" err="1"/>
              <a:t>expect</a:t>
            </a:r>
            <a:r>
              <a:rPr lang="sv-SE" sz="1200" dirty="0"/>
              <a:t> </a:t>
            </a:r>
            <a:r>
              <a:rPr lang="sv-SE" sz="1200" dirty="0" err="1"/>
              <a:t>one</a:t>
            </a:r>
            <a:r>
              <a:rPr lang="sv-SE" sz="1200" dirty="0"/>
              <a:t> person; and </a:t>
            </a:r>
            <a:r>
              <a:rPr lang="sv-SE" sz="1200" dirty="0" err="1"/>
              <a:t>one</a:t>
            </a:r>
            <a:r>
              <a:rPr lang="sv-SE" sz="1200" dirty="0"/>
              <a:t> person </a:t>
            </a:r>
            <a:r>
              <a:rPr lang="sv-SE" sz="1200" dirty="0" err="1"/>
              <a:t>received</a:t>
            </a:r>
            <a:r>
              <a:rPr lang="sv-SE" sz="1200" dirty="0"/>
              <a:t> the invitation </a:t>
            </a:r>
            <a:r>
              <a:rPr lang="sv-SE" sz="1200" dirty="0" err="1"/>
              <a:t>but</a:t>
            </a:r>
            <a:r>
              <a:rPr lang="sv-SE" sz="1200" dirty="0"/>
              <a:t> </a:t>
            </a:r>
            <a:r>
              <a:rPr lang="sv-SE" sz="1200" dirty="0" err="1"/>
              <a:t>did</a:t>
            </a:r>
            <a:r>
              <a:rPr lang="sv-SE" sz="1200" dirty="0"/>
              <a:t> not </a:t>
            </a:r>
            <a:r>
              <a:rPr lang="sv-SE" sz="1200" dirty="0" err="1"/>
              <a:t>participate</a:t>
            </a:r>
            <a:r>
              <a:rPr lang="sv-SE" sz="1200" dirty="0"/>
              <a:t> </a:t>
            </a:r>
            <a:r>
              <a:rPr lang="sv-SE" sz="1200" dirty="0" err="1"/>
              <a:t>mainly</a:t>
            </a:r>
            <a:r>
              <a:rPr lang="sv-SE" sz="1200" dirty="0"/>
              <a:t> </a:t>
            </a:r>
            <a:r>
              <a:rPr lang="sv-SE" sz="1200" dirty="0" err="1"/>
              <a:t>due</a:t>
            </a:r>
            <a:r>
              <a:rPr lang="sv-SE" sz="1200" dirty="0"/>
              <a:t> to </a:t>
            </a:r>
            <a:r>
              <a:rPr lang="sv-SE" sz="1200" dirty="0" err="1"/>
              <a:t>time</a:t>
            </a:r>
            <a:r>
              <a:rPr lang="sv-SE" sz="1200" dirty="0"/>
              <a:t> </a:t>
            </a:r>
            <a:r>
              <a:rPr lang="sv-SE" sz="1200" dirty="0" err="1"/>
              <a:t>contraints</a:t>
            </a:r>
            <a:r>
              <a:rPr lang="sv-SE" sz="1200" dirty="0"/>
              <a:t>. </a:t>
            </a:r>
          </a:p>
          <a:p>
            <a:endParaRPr lang="sv-SE" sz="1200" dirty="0"/>
          </a:p>
          <a:p>
            <a:r>
              <a:rPr lang="sv-SE" sz="1200" b="1" dirty="0" err="1"/>
              <a:t>Accessibility</a:t>
            </a:r>
            <a:r>
              <a:rPr lang="sv-SE" sz="1200" dirty="0"/>
              <a:t> – translate the invitation letter; </a:t>
            </a:r>
            <a:r>
              <a:rPr lang="sv-SE" sz="1200" dirty="0" err="1"/>
              <a:t>some</a:t>
            </a:r>
            <a:r>
              <a:rPr lang="sv-SE" sz="1200" dirty="0"/>
              <a:t> </a:t>
            </a:r>
            <a:r>
              <a:rPr lang="sv-SE" sz="1200" dirty="0" err="1"/>
              <a:t>participants</a:t>
            </a:r>
            <a:r>
              <a:rPr lang="sv-SE" sz="1200" dirty="0"/>
              <a:t> </a:t>
            </a:r>
            <a:r>
              <a:rPr lang="sv-SE" sz="1200" dirty="0" err="1"/>
              <a:t>said</a:t>
            </a:r>
            <a:r>
              <a:rPr lang="sv-SE" sz="1200" dirty="0"/>
              <a:t> </a:t>
            </a:r>
            <a:r>
              <a:rPr lang="sv-SE" sz="1200" dirty="0" err="1"/>
              <a:t>they</a:t>
            </a:r>
            <a:r>
              <a:rPr lang="sv-SE" sz="1200" dirty="0"/>
              <a:t> </a:t>
            </a:r>
            <a:r>
              <a:rPr lang="sv-SE" sz="1200" dirty="0" err="1"/>
              <a:t>went</a:t>
            </a:r>
            <a:r>
              <a:rPr lang="sv-SE" sz="1200" dirty="0"/>
              <a:t> to the </a:t>
            </a:r>
            <a:r>
              <a:rPr lang="sv-SE" sz="1200" dirty="0" err="1"/>
              <a:t>health</a:t>
            </a:r>
            <a:r>
              <a:rPr lang="sv-SE" sz="1200" dirty="0"/>
              <a:t> examination </a:t>
            </a:r>
            <a:r>
              <a:rPr lang="sv-SE" sz="1200" dirty="0" err="1"/>
              <a:t>with</a:t>
            </a:r>
            <a:r>
              <a:rPr lang="sv-SE" sz="1200" dirty="0"/>
              <a:t> the </a:t>
            </a:r>
            <a:r>
              <a:rPr lang="sv-SE" sz="1200" dirty="0" err="1"/>
              <a:t>idea</a:t>
            </a:r>
            <a:r>
              <a:rPr lang="sv-SE" sz="1200" dirty="0"/>
              <a:t> </a:t>
            </a:r>
            <a:r>
              <a:rPr lang="sv-SE" sz="1200" dirty="0" err="1"/>
              <a:t>that</a:t>
            </a:r>
            <a:r>
              <a:rPr lang="sv-SE" sz="1200" dirty="0"/>
              <a:t> it is </a:t>
            </a:r>
            <a:r>
              <a:rPr lang="sv-SE" sz="1200" dirty="0" err="1"/>
              <a:t>mandatory</a:t>
            </a:r>
            <a:r>
              <a:rPr lang="sv-SE" sz="1200" dirty="0"/>
              <a:t>, </a:t>
            </a:r>
            <a:r>
              <a:rPr lang="sv-SE" sz="1200" dirty="0" err="1"/>
              <a:t>while</a:t>
            </a:r>
            <a:r>
              <a:rPr lang="sv-SE" sz="1200" dirty="0"/>
              <a:t> </a:t>
            </a:r>
            <a:r>
              <a:rPr lang="sv-SE" sz="1200" dirty="0" err="1"/>
              <a:t>others</a:t>
            </a:r>
            <a:r>
              <a:rPr lang="sv-SE" sz="1200" dirty="0"/>
              <a:t> </a:t>
            </a:r>
            <a:r>
              <a:rPr lang="sv-SE" sz="1200" dirty="0" err="1"/>
              <a:t>knew</a:t>
            </a:r>
            <a:r>
              <a:rPr lang="sv-SE" sz="1200" dirty="0"/>
              <a:t> it </a:t>
            </a:r>
            <a:r>
              <a:rPr lang="sv-SE" sz="1200" dirty="0" err="1"/>
              <a:t>was</a:t>
            </a:r>
            <a:r>
              <a:rPr lang="sv-SE" sz="1200" dirty="0"/>
              <a:t> </a:t>
            </a:r>
            <a:r>
              <a:rPr lang="sv-SE" sz="1200" dirty="0" err="1"/>
              <a:t>voluntary</a:t>
            </a:r>
            <a:r>
              <a:rPr lang="sv-SE" sz="1200" dirty="0"/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dirty="0" err="1"/>
              <a:t>Acceptability</a:t>
            </a:r>
            <a:r>
              <a:rPr lang="sv-SE" sz="1200" b="1" dirty="0"/>
              <a:t> and </a:t>
            </a:r>
            <a:r>
              <a:rPr lang="sv-SE" sz="1200" b="1" dirty="0" err="1"/>
              <a:t>Quality</a:t>
            </a:r>
            <a:r>
              <a:rPr lang="sv-SE" sz="1200" b="1" dirty="0"/>
              <a:t> </a:t>
            </a:r>
            <a:r>
              <a:rPr lang="sv-SE" sz="1200" dirty="0"/>
              <a:t>- (Perceptions) General </a:t>
            </a:r>
            <a:r>
              <a:rPr lang="sv-SE" sz="1200" dirty="0" err="1"/>
              <a:t>dissatisfaction</a:t>
            </a:r>
            <a:r>
              <a:rPr lang="sv-SE" sz="1200" dirty="0"/>
              <a:t> </a:t>
            </a:r>
            <a:r>
              <a:rPr lang="sv-SE" sz="1200" dirty="0" err="1"/>
              <a:t>with</a:t>
            </a:r>
            <a:r>
              <a:rPr lang="sv-SE" sz="1200" dirty="0"/>
              <a:t> the </a:t>
            </a:r>
            <a:r>
              <a:rPr lang="sv-SE" sz="1200" dirty="0" err="1"/>
              <a:t>content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</a:t>
            </a:r>
            <a:r>
              <a:rPr lang="sv-SE" sz="1200" dirty="0" err="1"/>
              <a:t>health</a:t>
            </a:r>
            <a:r>
              <a:rPr lang="sv-SE" sz="1200" dirty="0"/>
              <a:t> examination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2994-CF0B-EA4B-B617-35FD9984D71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406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182563"/>
            <a:ext cx="1727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ECADD-AC7C-4A45-9C3D-B99D11FE043A}" type="datetimeFigureOut">
              <a:rPr lang="en-US"/>
              <a:pPr>
                <a:defRPr/>
              </a:pPr>
              <a:t>7/26/2018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9D6C6-DB6A-A74B-9CD2-251896075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9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ADE33-FF38-6441-B20F-AF66EE7384BE}" type="datetime3">
              <a:rPr lang="sv-SE"/>
              <a:pPr>
                <a:defRPr/>
              </a:pPr>
              <a:t>18-07-26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E70DA-18C2-5044-BDCC-B59EB9BBC84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863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FEAF6-180D-8F48-8C95-A9E86D5234D7}" type="datetime3">
              <a:rPr lang="sv-SE"/>
              <a:pPr>
                <a:defRPr/>
              </a:pPr>
              <a:t>18-07-26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9086F-3723-9747-90B4-84208D75970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046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7C893-6E8F-9843-8A9C-01D246C5F426}" type="datetimeFigureOut">
              <a:rPr lang="en-US"/>
              <a:pPr>
                <a:defRPr/>
              </a:pPr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E8254-B198-B546-868C-1A8BC6A86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5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6CB7E-56ED-B642-8D15-D31795C7CC63}" type="datetime3">
              <a:rPr lang="sv-SE"/>
              <a:pPr>
                <a:defRPr/>
              </a:pPr>
              <a:t>18-07-26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AB525-5852-BF41-819E-E2A6EB2A0D9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526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DB6E1-5439-384B-8979-F29D7A5ECB93}" type="datetime3">
              <a:rPr lang="sv-SE"/>
              <a:pPr>
                <a:defRPr/>
              </a:pPr>
              <a:t>18-07-26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7412D-8EE3-4546-8268-7D5BF88A0BC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423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BB868-2E2F-CF48-8143-35E09A293C94}" type="datetime3">
              <a:rPr lang="sv-SE"/>
              <a:pPr>
                <a:defRPr/>
              </a:pPr>
              <a:t>18-07-26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8E2CE-9E64-3241-B3B4-56047668680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603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5D9F8-8607-9042-B62D-2F303E10AAF1}" type="datetime3">
              <a:rPr lang="sv-SE"/>
              <a:pPr>
                <a:defRPr/>
              </a:pPr>
              <a:t>18-07-26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FB14-FF00-F042-8FDD-E8A90C15EB0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547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E73EF-E63F-8D49-8344-D43E3B05B6F8}" type="datetime3">
              <a:rPr lang="sv-SE"/>
              <a:pPr>
                <a:defRPr/>
              </a:pPr>
              <a:t>18-07-26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62DBA-CAEB-924A-86E7-587D2256EBF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2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6E6B-DE0A-5E4D-8AAD-C07BC12A984A}" type="datetime3">
              <a:rPr lang="sv-SE"/>
              <a:pPr>
                <a:defRPr/>
              </a:pPr>
              <a:t>18-07-26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E19AD-F0A5-0347-A35F-1391BF6298C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308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246D2-88C1-5A4C-82FD-6137DC862FB1}" type="datetime3">
              <a:rPr lang="sv-SE"/>
              <a:pPr>
                <a:defRPr/>
              </a:pPr>
              <a:t>18-07-26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357-7590-7C43-B618-0EE1073313D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099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00D52A8-693D-0744-8815-E3D3BE4FD88C}" type="datetimeFigureOut">
              <a:rPr lang="en-US"/>
              <a:pPr>
                <a:defRPr/>
              </a:pPr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1FB8C0-6EA0-354E-AE6A-B057B584C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0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182563"/>
            <a:ext cx="1727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94" r:id="rId1"/>
    <p:sldLayoutId id="2147484893" r:id="rId2"/>
    <p:sldLayoutId id="2147484895" r:id="rId3"/>
    <p:sldLayoutId id="2147484896" r:id="rId4"/>
    <p:sldLayoutId id="2147484897" r:id="rId5"/>
    <p:sldLayoutId id="2147484898" r:id="rId6"/>
    <p:sldLayoutId id="2147484899" r:id="rId7"/>
    <p:sldLayoutId id="2147484900" r:id="rId8"/>
    <p:sldLayoutId id="2147484901" r:id="rId9"/>
    <p:sldLayoutId id="2147484902" r:id="rId10"/>
    <p:sldLayoutId id="2147484903" r:id="rId11"/>
  </p:sldLayoutIdLst>
  <p:hf hdr="0" ft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MS PGothic" pitchFamily="34" charset="-128"/>
          <a:cs typeface="MS PGothic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MS PGothic" pitchFamily="34" charset="-128"/>
          <a:cs typeface="MS PGothic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MS PGothic" pitchFamily="34" charset="-128"/>
          <a:cs typeface="MS PGothic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MS PGothic" pitchFamily="34" charset="-128"/>
          <a:cs typeface="MS PGothic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mia.ekstrom@ki.s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8133" y="725158"/>
            <a:ext cx="8731184" cy="1078031"/>
          </a:xfrm>
        </p:spPr>
        <p:txBody>
          <a:bodyPr anchor="ctr">
            <a:noAutofit/>
          </a:bodyPr>
          <a:lstStyle/>
          <a:p>
            <a:pPr algn="l"/>
            <a:r>
              <a:rPr lang="sv-SE" alt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alt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altLang="sv-SE" sz="3300" b="1" dirty="0">
                <a:solidFill>
                  <a:srgbClr val="800000"/>
                </a:solidFill>
              </a:rPr>
              <a:t>TB and HIV screening </a:t>
            </a:r>
            <a:r>
              <a:rPr lang="sv-SE" altLang="sv-SE" sz="3300" b="1" dirty="0" err="1">
                <a:solidFill>
                  <a:srgbClr val="800000"/>
                </a:solidFill>
              </a:rPr>
              <a:t>among</a:t>
            </a:r>
            <a:r>
              <a:rPr lang="sv-SE" altLang="sv-SE" sz="3300" b="1" dirty="0">
                <a:solidFill>
                  <a:srgbClr val="800000"/>
                </a:solidFill>
              </a:rPr>
              <a:t> </a:t>
            </a:r>
            <a:r>
              <a:rPr lang="sv-SE" altLang="sv-SE" sz="3300" b="1" dirty="0" smtClean="0">
                <a:solidFill>
                  <a:srgbClr val="800000"/>
                </a:solidFill>
              </a:rPr>
              <a:t>migrants</a:t>
            </a:r>
            <a:r>
              <a:rPr lang="sv-SE" altLang="sv-SE" sz="3300" b="1" dirty="0">
                <a:solidFill>
                  <a:srgbClr val="800000"/>
                </a:solidFill>
              </a:rPr>
              <a:t/>
            </a:r>
            <a:br>
              <a:rPr lang="sv-SE" altLang="sv-SE" sz="3300" b="1" dirty="0">
                <a:solidFill>
                  <a:srgbClr val="800000"/>
                </a:solidFill>
              </a:rPr>
            </a:br>
            <a:r>
              <a:rPr lang="sv-SE" altLang="sv-SE" sz="3300" b="1" dirty="0" smtClean="0">
                <a:solidFill>
                  <a:srgbClr val="800000"/>
                </a:solidFill>
              </a:rPr>
              <a:t>-</a:t>
            </a:r>
            <a:r>
              <a:rPr lang="sv-SE" altLang="sv-SE" sz="3300" b="1" dirty="0" err="1" smtClean="0">
                <a:solidFill>
                  <a:srgbClr val="800000"/>
                </a:solidFill>
              </a:rPr>
              <a:t>qualitative</a:t>
            </a:r>
            <a:r>
              <a:rPr lang="sv-SE" altLang="sv-SE" sz="3300" b="1" dirty="0" smtClean="0">
                <a:solidFill>
                  <a:srgbClr val="800000"/>
                </a:solidFill>
              </a:rPr>
              <a:t> studies from Stockholm, Sweden</a:t>
            </a:r>
            <a:endParaRPr lang="sv-SE" alt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7131" y="4434899"/>
            <a:ext cx="7900292" cy="2423101"/>
          </a:xfrm>
          <a:ln>
            <a:noFill/>
          </a:ln>
        </p:spPr>
        <p:txBody>
          <a:bodyPr>
            <a:noAutofit/>
          </a:bodyPr>
          <a:lstStyle/>
          <a:p>
            <a:endParaRPr lang="sv-SE" altLang="sv-S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srgbClr val="85004F"/>
                </a:solidFill>
              </a:rPr>
              <a:t>Anna </a:t>
            </a:r>
            <a:r>
              <a:rPr lang="en-US" b="1" dirty="0">
                <a:solidFill>
                  <a:srgbClr val="85004F"/>
                </a:solidFill>
              </a:rPr>
              <a:t>Mia </a:t>
            </a:r>
            <a:r>
              <a:rPr lang="en-US" b="1" dirty="0" smtClean="0">
                <a:solidFill>
                  <a:srgbClr val="85004F"/>
                </a:solidFill>
              </a:rPr>
              <a:t>Ekström</a:t>
            </a:r>
            <a:r>
              <a:rPr lang="en-US" dirty="0">
                <a:solidFill>
                  <a:srgbClr val="85004F"/>
                </a:solidFill>
              </a:rPr>
              <a:t/>
            </a:r>
            <a:br>
              <a:rPr lang="en-US" dirty="0">
                <a:solidFill>
                  <a:srgbClr val="85004F"/>
                </a:solidFill>
              </a:rPr>
            </a:br>
            <a:r>
              <a:rPr lang="en-US" dirty="0">
                <a:solidFill>
                  <a:srgbClr val="85004F"/>
                </a:solidFill>
              </a:rPr>
              <a:t>Professor, </a:t>
            </a:r>
            <a:r>
              <a:rPr lang="en-US" dirty="0" smtClean="0">
                <a:solidFill>
                  <a:srgbClr val="85004F"/>
                </a:solidFill>
              </a:rPr>
              <a:t>MD, MPH, PhD</a:t>
            </a:r>
            <a:endParaRPr lang="en-US" dirty="0">
              <a:solidFill>
                <a:srgbClr val="85004F"/>
              </a:solidFill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85004F"/>
                </a:solidFill>
              </a:rPr>
              <a:t>Karolinska University Hospital &amp; Karolinska Institutet, Sweden</a:t>
            </a:r>
          </a:p>
          <a:p>
            <a:pPr eaLnBrk="1" hangingPunct="1">
              <a:defRPr/>
            </a:pPr>
            <a:r>
              <a:rPr lang="en-US" sz="1600" dirty="0" err="1">
                <a:solidFill>
                  <a:srgbClr val="85004F"/>
                </a:solidFill>
              </a:rPr>
              <a:t>anna.mia.ekstrom</a:t>
            </a:r>
            <a:r>
              <a:rPr lang="en-US" dirty="0" err="1">
                <a:solidFill>
                  <a:srgbClr val="85004F"/>
                </a:solidFill>
              </a:rPr>
              <a:t>@</a:t>
            </a:r>
            <a:r>
              <a:rPr lang="en-US" dirty="0" err="1" smtClean="0">
                <a:solidFill>
                  <a:srgbClr val="85004F"/>
                </a:solidFill>
              </a:rPr>
              <a:t>ki.se</a:t>
            </a:r>
            <a:endParaRPr lang="en-US" dirty="0">
              <a:solidFill>
                <a:srgbClr val="85004F"/>
              </a:solidFill>
            </a:endParaRPr>
          </a:p>
          <a:p>
            <a:endParaRPr lang="sv-SE" altLang="sv-SE" dirty="0" smtClean="0">
              <a:solidFill>
                <a:srgbClr val="85004F"/>
              </a:solidFill>
            </a:endParaRPr>
          </a:p>
          <a:p>
            <a:r>
              <a:rPr lang="en-US" b="1" dirty="0"/>
              <a:t>Nothing to </a:t>
            </a:r>
            <a:r>
              <a:rPr lang="en-US" b="1" dirty="0" smtClean="0"/>
              <a:t>disclose</a:t>
            </a:r>
            <a:endParaRPr lang="en-US" b="1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135" y="2054068"/>
            <a:ext cx="4419869" cy="2477425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741398" y="6474734"/>
            <a:ext cx="2210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/>
              <a:t>Photo </a:t>
            </a:r>
            <a:r>
              <a:rPr lang="sv-SE" sz="1000" dirty="0"/>
              <a:t>David Magnusson/SCANPIX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52" y="2001049"/>
            <a:ext cx="3924269" cy="257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4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sv-SE" dirty="0"/>
              <a:t>26/7/2018</a:t>
            </a:r>
            <a:endParaRPr lang="sv-SE" alt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sv-SE" dirty="0"/>
              <a:t>Anna Mia Ekström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4C569-2499-4464-9EF8-EB7F06536D01}" type="slidenum">
              <a:rPr lang="sv-SE" altLang="sv-SE"/>
              <a:pPr/>
              <a:t>10</a:t>
            </a:fld>
            <a:endParaRPr lang="sv-SE" alt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9AA77E6-85E4-D043-BDB4-266D3448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62" y="254424"/>
            <a:ext cx="7772400" cy="1143000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sv-SE" sz="2800" b="1" dirty="0" err="1" smtClean="0">
                <a:solidFill>
                  <a:srgbClr val="800000"/>
                </a:solidFill>
              </a:rPr>
              <a:t>Conclusions</a:t>
            </a:r>
            <a:r>
              <a:rPr lang="sv-SE" sz="2800" b="1" dirty="0" smtClean="0">
                <a:solidFill>
                  <a:srgbClr val="800000"/>
                </a:solidFill>
              </a:rPr>
              <a:t> &amp; Way forward</a:t>
            </a:r>
            <a:endParaRPr lang="sv-SE" sz="2800" b="1" dirty="0">
              <a:solidFill>
                <a:srgbClr val="8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F2A92C2-8BB2-0446-9857-BB8E3B62C5D4}"/>
              </a:ext>
            </a:extLst>
          </p:cNvPr>
          <p:cNvSpPr txBox="1">
            <a:spLocks/>
          </p:cNvSpPr>
          <p:nvPr/>
        </p:nvSpPr>
        <p:spPr bwMode="auto">
          <a:xfrm>
            <a:off x="430006" y="3798650"/>
            <a:ext cx="8064698" cy="195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à"/>
              <a:defRPr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à"/>
              <a:defRPr sz="1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sv-SE" sz="1800" kern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v-SE" sz="1800" kern="0" dirty="0">
              <a:solidFill>
                <a:srgbClr val="000000"/>
              </a:solidFill>
            </a:endParaRPr>
          </a:p>
          <a:p>
            <a:endParaRPr lang="sv-SE" sz="1800" kern="0" dirty="0">
              <a:solidFill>
                <a:srgbClr val="000000"/>
              </a:solidFill>
            </a:endParaRPr>
          </a:p>
          <a:p>
            <a:endParaRPr lang="sv-SE" sz="1800" kern="0" dirty="0">
              <a:solidFill>
                <a:srgbClr val="000000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576DF696-CDC3-5C42-AD29-D235E813A2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5139" y="1334703"/>
            <a:ext cx="8283512" cy="21775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sv-SE" sz="1800" kern="0" dirty="0" smtClean="0">
                <a:solidFill>
                  <a:srgbClr val="000000"/>
                </a:solidFill>
              </a:rPr>
              <a:t>Health examination </a:t>
            </a:r>
            <a:r>
              <a:rPr lang="sv-SE" sz="1800" kern="0" dirty="0" err="1" smtClean="0">
                <a:solidFill>
                  <a:srgbClr val="000000"/>
                </a:solidFill>
              </a:rPr>
              <a:t>good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opportunity</a:t>
            </a:r>
            <a:r>
              <a:rPr lang="sv-SE" sz="1800" kern="0" dirty="0" smtClean="0">
                <a:solidFill>
                  <a:srgbClr val="000000"/>
                </a:solidFill>
              </a:rPr>
              <a:t> for </a:t>
            </a:r>
          </a:p>
          <a:p>
            <a:pPr lvl="1">
              <a:spcAft>
                <a:spcPts val="600"/>
              </a:spcAft>
            </a:pPr>
            <a:r>
              <a:rPr lang="sv-SE" sz="1500" kern="0" dirty="0" err="1" smtClean="0">
                <a:solidFill>
                  <a:srgbClr val="000000"/>
                </a:solidFill>
              </a:rPr>
              <a:t>early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detection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of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infections</a:t>
            </a:r>
            <a:r>
              <a:rPr lang="sv-SE" sz="1500" kern="0" dirty="0" smtClean="0">
                <a:solidFill>
                  <a:srgbClr val="000000"/>
                </a:solidFill>
              </a:rPr>
              <a:t>, HIV &amp; TB</a:t>
            </a:r>
          </a:p>
          <a:p>
            <a:pPr lvl="1">
              <a:spcAft>
                <a:spcPts val="600"/>
              </a:spcAft>
            </a:pPr>
            <a:r>
              <a:rPr lang="sv-SE" sz="1500" kern="0" dirty="0" err="1" smtClean="0">
                <a:solidFill>
                  <a:srgbClr val="000000"/>
                </a:solidFill>
              </a:rPr>
              <a:t>introduction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to</a:t>
            </a:r>
            <a:r>
              <a:rPr lang="sv-SE" sz="1500" kern="0" dirty="0" smtClean="0">
                <a:solidFill>
                  <a:srgbClr val="000000"/>
                </a:solidFill>
              </a:rPr>
              <a:t> Swedish </a:t>
            </a:r>
            <a:r>
              <a:rPr lang="sv-SE" sz="1500" kern="0" dirty="0" err="1" smtClean="0">
                <a:solidFill>
                  <a:srgbClr val="000000"/>
                </a:solidFill>
              </a:rPr>
              <a:t>health</a:t>
            </a:r>
            <a:r>
              <a:rPr lang="sv-SE" sz="1500" kern="0" dirty="0" smtClean="0">
                <a:solidFill>
                  <a:srgbClr val="000000"/>
                </a:solidFill>
              </a:rPr>
              <a:t> system</a:t>
            </a:r>
            <a:endParaRPr lang="sv-SE" sz="1500" kern="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sv-SE" sz="1800" kern="0" dirty="0" err="1" smtClean="0">
                <a:solidFill>
                  <a:srgbClr val="000000"/>
                </a:solidFill>
              </a:rPr>
              <a:t>Biggest</a:t>
            </a:r>
            <a:r>
              <a:rPr lang="sv-SE" sz="1800" kern="0" dirty="0" smtClean="0">
                <a:solidFill>
                  <a:srgbClr val="000000"/>
                </a:solidFill>
              </a:rPr>
              <a:t> problem is </a:t>
            </a:r>
            <a:r>
              <a:rPr lang="sv-SE" sz="1800" kern="0" dirty="0" err="1" smtClean="0">
                <a:solidFill>
                  <a:srgbClr val="000000"/>
                </a:solidFill>
              </a:rPr>
              <a:t>low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uptake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smtClean="0">
                <a:solidFill>
                  <a:srgbClr val="000000"/>
                </a:solidFill>
              </a:rPr>
              <a:t>&amp; </a:t>
            </a:r>
            <a:r>
              <a:rPr lang="sv-SE" sz="1800" kern="0" dirty="0" err="1" smtClean="0">
                <a:solidFill>
                  <a:srgbClr val="000000"/>
                </a:solidFill>
              </a:rPr>
              <a:t>coverage</a:t>
            </a:r>
            <a:endParaRPr lang="sv-SE" sz="1800" kern="0" dirty="0" smtClean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</a:pPr>
            <a:r>
              <a:rPr lang="sv-SE" sz="1500" kern="0" dirty="0" smtClean="0">
                <a:solidFill>
                  <a:srgbClr val="000000"/>
                </a:solidFill>
              </a:rPr>
              <a:t>lack </a:t>
            </a:r>
            <a:r>
              <a:rPr lang="sv-SE" sz="1500" kern="0" dirty="0" err="1" smtClean="0">
                <a:solidFill>
                  <a:srgbClr val="000000"/>
                </a:solidFill>
              </a:rPr>
              <a:t>of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interest</a:t>
            </a:r>
            <a:r>
              <a:rPr lang="sv-SE" sz="1500" kern="0" dirty="0" smtClean="0">
                <a:solidFill>
                  <a:srgbClr val="000000"/>
                </a:solidFill>
              </a:rPr>
              <a:t>/</a:t>
            </a:r>
            <a:r>
              <a:rPr lang="sv-SE" sz="1500" kern="0" dirty="0" err="1" smtClean="0">
                <a:solidFill>
                  <a:srgbClr val="000000"/>
                </a:solidFill>
              </a:rPr>
              <a:t>fear</a:t>
            </a:r>
            <a:endParaRPr lang="sv-SE" sz="1500" kern="0" dirty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</a:pPr>
            <a:r>
              <a:rPr lang="sv-SE" sz="1500" kern="0" dirty="0" err="1" smtClean="0">
                <a:solidFill>
                  <a:srgbClr val="000000"/>
                </a:solidFill>
              </a:rPr>
              <a:t>unclear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purpose</a:t>
            </a:r>
            <a:endParaRPr lang="sv-SE" sz="1500" kern="0" dirty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</a:pPr>
            <a:r>
              <a:rPr lang="sv-SE" sz="1500" kern="0" dirty="0" err="1" smtClean="0">
                <a:solidFill>
                  <a:srgbClr val="000000"/>
                </a:solidFill>
              </a:rPr>
              <a:t>structural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challenges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to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find</a:t>
            </a:r>
            <a:r>
              <a:rPr lang="sv-SE" sz="1500" kern="0" dirty="0" smtClean="0">
                <a:solidFill>
                  <a:srgbClr val="000000"/>
                </a:solidFill>
              </a:rPr>
              <a:t> and </a:t>
            </a:r>
            <a:r>
              <a:rPr lang="sv-SE" sz="1500" kern="0" dirty="0" err="1" smtClean="0">
                <a:solidFill>
                  <a:srgbClr val="000000"/>
                </a:solidFill>
              </a:rPr>
              <a:t>invite</a:t>
            </a:r>
            <a:r>
              <a:rPr lang="sv-SE" sz="1500" kern="0" dirty="0" smtClean="0">
                <a:solidFill>
                  <a:srgbClr val="000000"/>
                </a:solidFill>
              </a:rPr>
              <a:t> migrants in </a:t>
            </a:r>
            <a:r>
              <a:rPr lang="sv-SE" sz="1500" kern="0" dirty="0" err="1" smtClean="0">
                <a:solidFill>
                  <a:srgbClr val="000000"/>
                </a:solidFill>
              </a:rPr>
              <a:t>particular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family</a:t>
            </a:r>
            <a:r>
              <a:rPr lang="sv-SE" sz="1500" kern="0" dirty="0" smtClean="0">
                <a:solidFill>
                  <a:srgbClr val="000000"/>
                </a:solidFill>
              </a:rPr>
              <a:t> </a:t>
            </a:r>
            <a:r>
              <a:rPr lang="sv-SE" sz="1500" kern="0" dirty="0" err="1" smtClean="0">
                <a:solidFill>
                  <a:srgbClr val="000000"/>
                </a:solidFill>
              </a:rPr>
              <a:t>members</a:t>
            </a:r>
            <a:r>
              <a:rPr lang="sv-SE" sz="1500" kern="0" dirty="0" smtClean="0">
                <a:solidFill>
                  <a:srgbClr val="000000"/>
                </a:solidFill>
              </a:rPr>
              <a:t> and </a:t>
            </a:r>
            <a:r>
              <a:rPr lang="sv-SE" sz="1500" kern="0" dirty="0" err="1" smtClean="0">
                <a:solidFill>
                  <a:srgbClr val="000000"/>
                </a:solidFill>
              </a:rPr>
              <a:t>children</a:t>
            </a:r>
            <a:endParaRPr lang="sv-SE" sz="1500" kern="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sv-SE" sz="1800" kern="0" dirty="0" err="1" smtClean="0">
                <a:solidFill>
                  <a:srgbClr val="000000"/>
                </a:solidFill>
              </a:rPr>
              <a:t>Pupose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of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health</a:t>
            </a:r>
            <a:r>
              <a:rPr lang="sv-SE" sz="1800" kern="0" dirty="0" smtClean="0">
                <a:solidFill>
                  <a:srgbClr val="000000"/>
                </a:solidFill>
              </a:rPr>
              <a:t> examinations must be </a:t>
            </a:r>
            <a:r>
              <a:rPr lang="sv-SE" sz="1800" kern="0" dirty="0" err="1" smtClean="0">
                <a:solidFill>
                  <a:srgbClr val="000000"/>
                </a:solidFill>
              </a:rPr>
              <a:t>clarified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to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become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meaningful</a:t>
            </a:r>
            <a:r>
              <a:rPr lang="sv-SE" sz="1800" kern="0" dirty="0" smtClean="0">
                <a:solidFill>
                  <a:srgbClr val="000000"/>
                </a:solidFill>
              </a:rPr>
              <a:t> and </a:t>
            </a:r>
            <a:r>
              <a:rPr lang="sv-SE" sz="1800" kern="0" dirty="0" err="1" smtClean="0">
                <a:solidFill>
                  <a:srgbClr val="000000"/>
                </a:solidFill>
              </a:rPr>
              <a:t>cost-effective</a:t>
            </a:r>
            <a:r>
              <a:rPr lang="sv-SE" sz="1800" kern="0" dirty="0" smtClean="0">
                <a:solidFill>
                  <a:srgbClr val="000000"/>
                </a:solidFill>
              </a:rPr>
              <a:t>, </a:t>
            </a:r>
            <a:r>
              <a:rPr lang="sv-SE" sz="1800" kern="0" dirty="0" err="1" smtClean="0">
                <a:solidFill>
                  <a:srgbClr val="000000"/>
                </a:solidFill>
              </a:rPr>
              <a:t>today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most</a:t>
            </a:r>
            <a:r>
              <a:rPr lang="sv-SE" sz="1800" kern="0" dirty="0" smtClean="0">
                <a:solidFill>
                  <a:srgbClr val="000000"/>
                </a:solidFill>
              </a:rPr>
              <a:t> HIV and TB </a:t>
            </a:r>
            <a:r>
              <a:rPr lang="sv-SE" sz="1800" kern="0" dirty="0" err="1" smtClean="0">
                <a:solidFill>
                  <a:srgbClr val="000000"/>
                </a:solidFill>
              </a:rPr>
              <a:t>cases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are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missed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until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symptomatic</a:t>
            </a:r>
            <a:endParaRPr lang="sv-SE" sz="1800" kern="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sv-SE" sz="1800" kern="0" dirty="0" err="1">
                <a:solidFill>
                  <a:srgbClr val="000000"/>
                </a:solidFill>
              </a:rPr>
              <a:t>C</a:t>
            </a:r>
            <a:r>
              <a:rPr lang="sv-SE" sz="1800" kern="0" dirty="0" err="1" smtClean="0">
                <a:solidFill>
                  <a:srgbClr val="000000"/>
                </a:solidFill>
              </a:rPr>
              <a:t>larify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purpose</a:t>
            </a:r>
            <a:r>
              <a:rPr lang="sv-SE" sz="1800" kern="0" dirty="0">
                <a:solidFill>
                  <a:srgbClr val="000000"/>
                </a:solidFill>
              </a:rPr>
              <a:t>, </a:t>
            </a:r>
            <a:r>
              <a:rPr lang="sv-SE" sz="1800" kern="0" dirty="0" err="1">
                <a:solidFill>
                  <a:srgbClr val="000000"/>
                </a:solidFill>
              </a:rPr>
              <a:t>improve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communication</a:t>
            </a:r>
            <a:r>
              <a:rPr lang="sv-SE" sz="1800" kern="0" dirty="0">
                <a:solidFill>
                  <a:srgbClr val="000000"/>
                </a:solidFill>
              </a:rPr>
              <a:t>  </a:t>
            </a:r>
            <a:r>
              <a:rPr lang="sv-SE" sz="1800" kern="0" dirty="0" err="1">
                <a:solidFill>
                  <a:srgbClr val="000000"/>
                </a:solidFill>
              </a:rPr>
              <a:t>channels</a:t>
            </a:r>
            <a:r>
              <a:rPr lang="sv-SE" sz="1800" kern="0" dirty="0">
                <a:solidFill>
                  <a:srgbClr val="000000"/>
                </a:solidFill>
              </a:rPr>
              <a:t>, </a:t>
            </a:r>
            <a:r>
              <a:rPr lang="sv-SE" sz="1800" kern="0" dirty="0" err="1">
                <a:solidFill>
                  <a:srgbClr val="000000"/>
                </a:solidFill>
              </a:rPr>
              <a:t>skills</a:t>
            </a:r>
            <a:r>
              <a:rPr lang="sv-SE" sz="1800" kern="0" dirty="0">
                <a:solidFill>
                  <a:srgbClr val="000000"/>
                </a:solidFill>
              </a:rPr>
              <a:t>/</a:t>
            </a:r>
            <a:r>
              <a:rPr lang="sv-SE" sz="1800" kern="0" dirty="0" err="1">
                <a:solidFill>
                  <a:srgbClr val="000000"/>
                </a:solidFill>
              </a:rPr>
              <a:t>competence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training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of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staff</a:t>
            </a:r>
            <a:r>
              <a:rPr lang="sv-SE" sz="1800" kern="0" dirty="0">
                <a:solidFill>
                  <a:srgbClr val="000000"/>
                </a:solidFill>
              </a:rPr>
              <a:t>, </a:t>
            </a:r>
            <a:r>
              <a:rPr lang="sv-SE" sz="1800" kern="0" dirty="0" err="1">
                <a:solidFill>
                  <a:srgbClr val="000000"/>
                </a:solidFill>
              </a:rPr>
              <a:t>more</a:t>
            </a:r>
            <a:r>
              <a:rPr lang="sv-SE" sz="1800" kern="0" dirty="0">
                <a:solidFill>
                  <a:srgbClr val="000000"/>
                </a:solidFill>
              </a:rPr>
              <a:t> information </a:t>
            </a:r>
            <a:r>
              <a:rPr lang="sv-SE" sz="1800" kern="0" dirty="0" err="1">
                <a:solidFill>
                  <a:srgbClr val="000000"/>
                </a:solidFill>
              </a:rPr>
              <a:t>already</a:t>
            </a:r>
            <a:r>
              <a:rPr lang="sv-SE" sz="1800" kern="0" dirty="0">
                <a:solidFill>
                  <a:srgbClr val="000000"/>
                </a:solidFill>
              </a:rPr>
              <a:t> at </a:t>
            </a:r>
            <a:r>
              <a:rPr lang="sv-SE" sz="1800" kern="0" dirty="0" err="1">
                <a:solidFill>
                  <a:srgbClr val="000000"/>
                </a:solidFill>
              </a:rPr>
              <a:t>arrival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endParaRPr lang="sv-SE" sz="1800" kern="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sv-SE" sz="1800" kern="0" dirty="0" err="1" smtClean="0">
                <a:solidFill>
                  <a:srgbClr val="000000"/>
                </a:solidFill>
              </a:rPr>
              <a:t>More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clarity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needed</a:t>
            </a:r>
            <a:r>
              <a:rPr lang="sv-SE" sz="1800" kern="0" dirty="0" smtClean="0">
                <a:solidFill>
                  <a:srgbClr val="000000"/>
                </a:solidFill>
              </a:rPr>
              <a:t> on </a:t>
            </a:r>
            <a:r>
              <a:rPr lang="sv-SE" sz="1800" kern="0" dirty="0" err="1" smtClean="0">
                <a:solidFill>
                  <a:srgbClr val="000000"/>
                </a:solidFill>
              </a:rPr>
              <a:t>asylum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seekers</a:t>
            </a:r>
            <a:r>
              <a:rPr lang="sv-SE" sz="1800" kern="0" dirty="0" smtClean="0">
                <a:solidFill>
                  <a:srgbClr val="000000"/>
                </a:solidFill>
              </a:rPr>
              <a:t>’ </a:t>
            </a:r>
            <a:r>
              <a:rPr lang="sv-SE" sz="1800" kern="0" dirty="0" err="1" smtClean="0">
                <a:solidFill>
                  <a:srgbClr val="000000"/>
                </a:solidFill>
              </a:rPr>
              <a:t>rights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to</a:t>
            </a:r>
            <a:r>
              <a:rPr lang="sv-SE" sz="1800" kern="0" dirty="0" smtClean="0">
                <a:solidFill>
                  <a:srgbClr val="000000"/>
                </a:solidFill>
              </a:rPr>
              <a:t> mental </a:t>
            </a:r>
            <a:r>
              <a:rPr lang="sv-SE" sz="1800" kern="0" dirty="0" err="1" smtClean="0">
                <a:solidFill>
                  <a:srgbClr val="000000"/>
                </a:solidFill>
              </a:rPr>
              <a:t>health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care</a:t>
            </a:r>
            <a:r>
              <a:rPr lang="sv-SE" sz="1800" kern="0" dirty="0" smtClean="0">
                <a:solidFill>
                  <a:srgbClr val="000000"/>
                </a:solidFill>
              </a:rPr>
              <a:t> &amp; support</a:t>
            </a:r>
          </a:p>
          <a:p>
            <a:pPr>
              <a:spcAft>
                <a:spcPts val="600"/>
              </a:spcAft>
            </a:pPr>
            <a:r>
              <a:rPr lang="sv-SE" sz="1800" kern="0" dirty="0" err="1" smtClean="0">
                <a:solidFill>
                  <a:srgbClr val="000000"/>
                </a:solidFill>
              </a:rPr>
              <a:t>Future</a:t>
            </a:r>
            <a:r>
              <a:rPr lang="sv-SE" sz="1800" kern="0" dirty="0" smtClean="0">
                <a:solidFill>
                  <a:srgbClr val="000000"/>
                </a:solidFill>
              </a:rPr>
              <a:t> research </a:t>
            </a:r>
            <a:r>
              <a:rPr lang="sv-SE" sz="1800" kern="0" dirty="0" err="1" smtClean="0">
                <a:solidFill>
                  <a:srgbClr val="000000"/>
                </a:solidFill>
              </a:rPr>
              <a:t>needed</a:t>
            </a:r>
            <a:r>
              <a:rPr lang="sv-SE" sz="1800" kern="0" dirty="0" smtClean="0">
                <a:solidFill>
                  <a:srgbClr val="000000"/>
                </a:solidFill>
              </a:rPr>
              <a:t> on </a:t>
            </a:r>
            <a:r>
              <a:rPr lang="sv-SE" sz="1800" kern="0" dirty="0" err="1" smtClean="0">
                <a:solidFill>
                  <a:srgbClr val="000000"/>
                </a:solidFill>
              </a:rPr>
              <a:t>what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type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of</a:t>
            </a:r>
            <a:r>
              <a:rPr lang="sv-SE" sz="1800" kern="0" dirty="0" smtClean="0">
                <a:solidFill>
                  <a:srgbClr val="000000"/>
                </a:solidFill>
              </a:rPr>
              <a:t> prevention, </a:t>
            </a:r>
            <a:r>
              <a:rPr lang="sv-SE" sz="1800" kern="0" dirty="0" err="1" smtClean="0">
                <a:solidFill>
                  <a:srgbClr val="000000"/>
                </a:solidFill>
              </a:rPr>
              <a:t>care</a:t>
            </a:r>
            <a:r>
              <a:rPr lang="sv-SE" sz="1800" kern="0" dirty="0" smtClean="0">
                <a:solidFill>
                  <a:srgbClr val="000000"/>
                </a:solidFill>
              </a:rPr>
              <a:t> and support services </a:t>
            </a:r>
            <a:r>
              <a:rPr lang="sv-SE" sz="1800" kern="0" dirty="0" err="1" smtClean="0">
                <a:solidFill>
                  <a:srgbClr val="000000"/>
                </a:solidFill>
              </a:rPr>
              <a:t>that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various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subgroups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of</a:t>
            </a:r>
            <a:r>
              <a:rPr lang="sv-SE" sz="1800" kern="0" dirty="0" smtClean="0">
                <a:solidFill>
                  <a:srgbClr val="000000"/>
                </a:solidFill>
              </a:rPr>
              <a:t> migrants </a:t>
            </a:r>
            <a:r>
              <a:rPr lang="sv-SE" sz="1800" kern="0" dirty="0" err="1" smtClean="0">
                <a:solidFill>
                  <a:srgbClr val="000000"/>
                </a:solidFill>
              </a:rPr>
              <a:t>want</a:t>
            </a:r>
            <a:r>
              <a:rPr lang="sv-SE" sz="1800" kern="0" dirty="0" smtClean="0">
                <a:solidFill>
                  <a:srgbClr val="000000"/>
                </a:solidFill>
              </a:rPr>
              <a:t> and </a:t>
            </a:r>
            <a:r>
              <a:rPr lang="sv-SE" sz="1800" kern="0" dirty="0" err="1" smtClean="0">
                <a:solidFill>
                  <a:srgbClr val="000000"/>
                </a:solidFill>
              </a:rPr>
              <a:t>need</a:t>
            </a:r>
            <a:r>
              <a:rPr lang="sv-SE" sz="1800" kern="0" dirty="0" smtClean="0">
                <a:solidFill>
                  <a:srgbClr val="000000"/>
                </a:solidFill>
              </a:rPr>
              <a:t>, </a:t>
            </a:r>
            <a:r>
              <a:rPr lang="sv-SE" sz="1800" kern="0" dirty="0" err="1" smtClean="0">
                <a:solidFill>
                  <a:srgbClr val="000000"/>
                </a:solidFill>
              </a:rPr>
              <a:t>relating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this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to</a:t>
            </a:r>
            <a:r>
              <a:rPr lang="sv-SE" sz="1800" kern="0" dirty="0" smtClean="0">
                <a:solidFill>
                  <a:srgbClr val="000000"/>
                </a:solidFill>
              </a:rPr>
              <a:t> social norms</a:t>
            </a:r>
            <a:endParaRPr lang="sv-SE" sz="1800" kern="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sz="1800" dirty="0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altLang="sv-SE" sz="1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sv-SE" altLang="sv-SE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511" y="1395511"/>
            <a:ext cx="3483016" cy="19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Culture Map 2017 conclusive, full kopi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0623"/>
            <a:ext cx="7265347" cy="5697377"/>
          </a:xfrm>
          <a:prstGeom prst="rect">
            <a:avLst/>
          </a:prstGeom>
        </p:spPr>
      </p:pic>
      <p:sp>
        <p:nvSpPr>
          <p:cNvPr id="7" name="Rectangle 1"/>
          <p:cNvSpPr>
            <a:spLocks/>
          </p:cNvSpPr>
          <p:nvPr/>
        </p:nvSpPr>
        <p:spPr bwMode="auto">
          <a:xfrm>
            <a:off x="0" y="173694"/>
            <a:ext cx="7164693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Sweden an “extremist” country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in terms of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social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norms on emancipation, trust in authorities, religion, HBTQ &amp; gender equality</a:t>
            </a:r>
            <a:endParaRPr lang="en-US" sz="2000" dirty="0" smtClean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Cultural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Map http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://www.worldvaluessurvey.org/</a:t>
            </a:r>
          </a:p>
          <a:p>
            <a:pPr algn="ctr"/>
            <a:endParaRPr lang="en-US" sz="20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923" y="6117547"/>
            <a:ext cx="909348" cy="430938"/>
          </a:xfrm>
          <a:prstGeom prst="rect">
            <a:avLst/>
          </a:prstGeom>
        </p:spPr>
      </p:pic>
      <p:cxnSp>
        <p:nvCxnSpPr>
          <p:cNvPr id="3" name="Rak pil 2"/>
          <p:cNvCxnSpPr/>
          <p:nvPr/>
        </p:nvCxnSpPr>
        <p:spPr bwMode="auto">
          <a:xfrm flipH="1">
            <a:off x="7164288" y="1772816"/>
            <a:ext cx="432048" cy="5040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8695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575F-2C69-43AE-AB63-33E346A31F78}" type="datetime1">
              <a:rPr lang="en-GB" altLang="sv-SE" smtClean="0"/>
              <a:t>26/07/2018</a:t>
            </a:fld>
            <a:endParaRPr lang="sv-SE" alt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sv-SE" smtClean="0"/>
              <a:t>Name Surname</a:t>
            </a:r>
            <a:endParaRPr lang="sv-SE" alt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781-C84B-4367-9A6D-B2411A583ADE}" type="slidenum">
              <a:rPr lang="sv-SE" altLang="sv-SE" smtClean="0"/>
              <a:pPr/>
              <a:t>12</a:t>
            </a:fld>
            <a:endParaRPr lang="sv-SE" alt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890492"/>
            <a:ext cx="8134844" cy="4431350"/>
          </a:xfrm>
          <a:prstGeom prst="rect">
            <a:avLst/>
          </a:prstGeom>
        </p:spPr>
      </p:pic>
      <p:sp>
        <p:nvSpPr>
          <p:cNvPr id="8" name="Rubrik 1"/>
          <p:cNvSpPr txBox="1">
            <a:spLocks/>
          </p:cNvSpPr>
          <p:nvPr/>
        </p:nvSpPr>
        <p:spPr bwMode="auto">
          <a:xfrm>
            <a:off x="0" y="779541"/>
            <a:ext cx="77724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sv-SE" sz="2000" dirty="0" smtClean="0">
                <a:solidFill>
                  <a:srgbClr val="800000"/>
                </a:solidFill>
              </a:rPr>
              <a:t>New large </a:t>
            </a:r>
            <a:r>
              <a:rPr lang="sv-SE" sz="2000" dirty="0" smtClean="0">
                <a:solidFill>
                  <a:srgbClr val="800000"/>
                </a:solidFill>
              </a:rPr>
              <a:t>survey planned on migrant social norms</a:t>
            </a:r>
            <a:r>
              <a:rPr lang="sv-SE" sz="2000" dirty="0" smtClean="0">
                <a:solidFill>
                  <a:srgbClr val="800000"/>
                </a:solidFill>
              </a:rPr>
              <a:t>, needs for information &amp; health services</a:t>
            </a:r>
            <a:r>
              <a:rPr lang="sv-SE" sz="2000" dirty="0">
                <a:solidFill>
                  <a:srgbClr val="800000"/>
                </a:solidFill>
              </a:rPr>
              <a:t> </a:t>
            </a:r>
            <a:r>
              <a:rPr lang="sv-SE" sz="2000" dirty="0" smtClean="0">
                <a:solidFill>
                  <a:srgbClr val="800000"/>
                </a:solidFill>
              </a:rPr>
              <a:t>(SRHR, HIV, TB &amp; mental health) being conducted this fall. </a:t>
            </a:r>
            <a:r>
              <a:rPr lang="sv-SE" sz="2000" dirty="0" err="1" smtClean="0">
                <a:solidFill>
                  <a:srgbClr val="800000"/>
                </a:solidFill>
              </a:rPr>
              <a:t>Stay</a:t>
            </a:r>
            <a:r>
              <a:rPr lang="sv-SE" sz="2000" dirty="0" smtClean="0">
                <a:solidFill>
                  <a:srgbClr val="800000"/>
                </a:solidFill>
              </a:rPr>
              <a:t> </a:t>
            </a:r>
            <a:r>
              <a:rPr lang="sv-SE" sz="2000" dirty="0" err="1" smtClean="0">
                <a:solidFill>
                  <a:srgbClr val="800000"/>
                </a:solidFill>
              </a:rPr>
              <a:t>tuned</a:t>
            </a:r>
            <a:r>
              <a:rPr lang="is-IS" sz="2000" dirty="0" smtClean="0">
                <a:solidFill>
                  <a:srgbClr val="800000"/>
                </a:solidFill>
              </a:rPr>
              <a:t>…!</a:t>
            </a:r>
            <a:endParaRPr lang="sv-SE" sz="2000" dirty="0">
              <a:solidFill>
                <a:srgbClr val="800000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09" y="3700458"/>
            <a:ext cx="3361021" cy="26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38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58750" y="2999629"/>
            <a:ext cx="8985250" cy="2378580"/>
          </a:xfrm>
        </p:spPr>
        <p:txBody>
          <a:bodyPr/>
          <a:lstStyle/>
          <a:p>
            <a:pPr algn="ctr" eaLnBrk="1" hangingPunct="1"/>
            <a:r>
              <a:rPr lang="en-US" sz="2400" b="1" dirty="0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>Acknowledgements: </a:t>
            </a:r>
            <a:r>
              <a:rPr lang="en-US" sz="2400" b="1" dirty="0" err="1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>Asli</a:t>
            </a:r>
            <a:r>
              <a:rPr lang="en-US" sz="2400" b="1" dirty="0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> Kulane, Knut Lönnroth, </a:t>
            </a:r>
            <a:r>
              <a:rPr lang="en-US" sz="2400" b="1" dirty="0" err="1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>Veronika</a:t>
            </a:r>
            <a:r>
              <a:rPr lang="en-US" sz="2400" b="1" dirty="0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> Tirado,  </a:t>
            </a:r>
            <a:r>
              <a:rPr lang="en-US" sz="2400" b="1" dirty="0" err="1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>Jad</a:t>
            </a:r>
            <a:r>
              <a:rPr lang="en-US" sz="2400" b="1" dirty="0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>Shedrawy</a:t>
            </a:r>
            <a:r>
              <a:rPr lang="en-US" sz="2400" b="1" dirty="0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>, Cecilia Magnusson</a:t>
            </a:r>
            <a:br>
              <a:rPr lang="en-US" sz="2400" b="1" dirty="0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</a:br>
            <a:r>
              <a:rPr lang="en-US" sz="2400" b="1" dirty="0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/>
            </a:r>
            <a:br>
              <a:rPr lang="en-US" sz="2400" b="1" dirty="0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</a:br>
            <a:r>
              <a:rPr lang="en-US" sz="1800" b="1" dirty="0" smtClean="0">
                <a:solidFill>
                  <a:srgbClr val="85004F"/>
                </a:solidFill>
                <a:latin typeface="+mn-lt"/>
                <a:ea typeface="MS PGothic" charset="0"/>
                <a:cs typeface="Arial" charset="0"/>
              </a:rPr>
              <a:t>Financial support: Stockholm County Council, Swedish Public Health Agency, Forte</a:t>
            </a:r>
            <a:endParaRPr lang="en-US" sz="1800" dirty="0">
              <a:solidFill>
                <a:srgbClr val="85004F"/>
              </a:solidFill>
              <a:latin typeface="+mn-lt"/>
              <a:ea typeface="MS PGothic" charset="0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8022" y="5113789"/>
            <a:ext cx="82661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  <a:ea typeface="MS PGothic" pitchFamily="34" charset="-128"/>
                <a:cs typeface="MS PGothic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  <a:ea typeface="MS PGothic" pitchFamily="34" charset="-128"/>
                <a:cs typeface="MS PGothic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  <a:ea typeface="MS PGothic" pitchFamily="34" charset="-128"/>
                <a:cs typeface="MS PGothic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  <a:ea typeface="MS PGothic" pitchFamily="34" charset="-128"/>
                <a:cs typeface="MS PGothic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  <a:ea typeface="ＭＳ Ｐゴシック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  <a:ea typeface="ＭＳ Ｐゴシック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  <a:ea typeface="ＭＳ Ｐゴシック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https</a:t>
            </a:r>
            <a:r>
              <a:rPr lang="en-US" sz="1600" dirty="0">
                <a:solidFill>
                  <a:srgbClr val="800000"/>
                </a:solidFill>
              </a:rPr>
              <a:t>://</a:t>
            </a:r>
            <a:r>
              <a:rPr lang="en-US" sz="1600" dirty="0" err="1">
                <a:solidFill>
                  <a:srgbClr val="800000"/>
                </a:solidFill>
              </a:rPr>
              <a:t>ki.se</a:t>
            </a:r>
            <a:r>
              <a:rPr lang="en-US" sz="1600" dirty="0">
                <a:solidFill>
                  <a:srgbClr val="800000"/>
                </a:solidFill>
              </a:rPr>
              <a:t>/en/phs/global-and-sexual-health</a:t>
            </a:r>
            <a:br>
              <a:rPr lang="en-US" sz="1600" dirty="0">
                <a:solidFill>
                  <a:srgbClr val="800000"/>
                </a:solidFill>
              </a:rPr>
            </a:br>
            <a:r>
              <a:rPr lang="en-US" sz="1600" dirty="0">
                <a:solidFill>
                  <a:srgbClr val="800000"/>
                </a:solidFill>
              </a:rPr>
              <a:t>Email: </a:t>
            </a:r>
            <a:r>
              <a:rPr lang="en-US" sz="1600" dirty="0">
                <a:solidFill>
                  <a:srgbClr val="800000"/>
                </a:solidFill>
                <a:hlinkClick r:id="rId3"/>
              </a:rPr>
              <a:t>anna.mia.ekstrom@ki.se</a:t>
            </a:r>
            <a:endParaRPr lang="en-US" sz="1600" dirty="0">
              <a:solidFill>
                <a:srgbClr val="800000"/>
              </a:solidFill>
            </a:endParaRPr>
          </a:p>
          <a:p>
            <a:pPr algn="ctr"/>
            <a:r>
              <a:rPr lang="en-US" sz="1600" dirty="0">
                <a:solidFill>
                  <a:srgbClr val="800000"/>
                </a:solidFill>
              </a:rPr>
              <a:t>Twitter:@</a:t>
            </a:r>
            <a:r>
              <a:rPr lang="en-US" sz="1600" dirty="0" err="1">
                <a:solidFill>
                  <a:srgbClr val="800000"/>
                </a:solidFill>
              </a:rPr>
              <a:t>EkstromMia</a:t>
            </a:r>
            <a:endParaRPr lang="en-US" sz="1600" dirty="0">
              <a:solidFill>
                <a:srgbClr val="800000"/>
              </a:solidFill>
            </a:endParaRPr>
          </a:p>
          <a:p>
            <a:pPr algn="ctr"/>
            <a:r>
              <a:rPr lang="en-US" sz="1600" dirty="0" err="1">
                <a:solidFill>
                  <a:srgbClr val="800000"/>
                </a:solidFill>
              </a:rPr>
              <a:t>Facebook:https</a:t>
            </a:r>
            <a:r>
              <a:rPr lang="en-US" sz="1600" dirty="0">
                <a:solidFill>
                  <a:srgbClr val="800000"/>
                </a:solidFill>
              </a:rPr>
              <a:t>://</a:t>
            </a:r>
            <a:r>
              <a:rPr lang="en-US" sz="1600" dirty="0" err="1">
                <a:solidFill>
                  <a:srgbClr val="800000"/>
                </a:solidFill>
              </a:rPr>
              <a:t>www.facebook.com</a:t>
            </a:r>
            <a:r>
              <a:rPr lang="en-US" sz="1600" dirty="0">
                <a:solidFill>
                  <a:srgbClr val="800000"/>
                </a:solidFill>
              </a:rPr>
              <a:t>/</a:t>
            </a:r>
            <a:r>
              <a:rPr lang="en-US" sz="1600" dirty="0" err="1">
                <a:solidFill>
                  <a:srgbClr val="800000"/>
                </a:solidFill>
              </a:rPr>
              <a:t>GloSHKI</a:t>
            </a:r>
            <a:r>
              <a:rPr lang="en-US" sz="1600" dirty="0">
                <a:solidFill>
                  <a:srgbClr val="800000"/>
                </a:solidFill>
              </a:rPr>
              <a:t>/</a:t>
            </a:r>
          </a:p>
          <a:p>
            <a:pPr algn="ctr" eaLnBrk="1" hangingPunct="1">
              <a:defRPr/>
            </a:pPr>
            <a:endParaRPr lang="en-US" sz="1600" dirty="0" smtClean="0">
              <a:solidFill>
                <a:srgbClr val="800000"/>
              </a:solidFill>
              <a:cs typeface="+mj-cs"/>
            </a:endParaRPr>
          </a:p>
        </p:txBody>
      </p:sp>
      <p:pic>
        <p:nvPicPr>
          <p:cNvPr id="15365" name="Picture 6" descr="_SCH01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10" y="1263597"/>
            <a:ext cx="2901434" cy="192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72" y="1238714"/>
            <a:ext cx="3524706" cy="19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5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66751" y="974067"/>
            <a:ext cx="4646293" cy="369854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Swedish population: 10 million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Foreign-born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1.9 million (18.5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million (31% at least on parent born abroad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Asylum seekers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eaked in 2015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30% women/70% men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&gt;40% children, 20% unaccompanied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Majority Syria, Iraq, Somalia, Eritrea, Afghanistan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20-30% poor mental health (anxiety, PTSD, depression) 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History of sexual abuse/use</a:t>
            </a:r>
          </a:p>
          <a:p>
            <a:pPr>
              <a:spcAft>
                <a:spcPts val="600"/>
              </a:spcAft>
            </a:pPr>
            <a:r>
              <a:rPr lang="en-US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Hot political </a:t>
            </a:r>
            <a:r>
              <a:rPr lang="en-US" altLang="sv-S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issue, nationalism/racism</a:t>
            </a:r>
            <a:endParaRPr lang="en-US" alt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sv-SE" altLang="sv-SE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sv-SE" dirty="0"/>
              <a:t>26/7/2018</a:t>
            </a:r>
            <a:endParaRPr lang="sv-SE" alt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028949" y="6444442"/>
            <a:ext cx="5985709" cy="277033"/>
          </a:xfrm>
        </p:spPr>
        <p:txBody>
          <a:bodyPr/>
          <a:lstStyle/>
          <a:p>
            <a:r>
              <a:rPr lang="sv-SE" altLang="sv-SE" dirty="0"/>
              <a:t>Anna Mia </a:t>
            </a:r>
            <a:r>
              <a:rPr lang="sv-SE" altLang="sv-SE" dirty="0" smtClean="0"/>
              <a:t>Ekström, </a:t>
            </a:r>
            <a:r>
              <a:rPr lang="sv-SE" altLang="sv-SE" dirty="0" err="1" smtClean="0"/>
              <a:t>photo</a:t>
            </a:r>
            <a:r>
              <a:rPr lang="sv-SE" altLang="sv-SE" dirty="0" smtClean="0"/>
              <a:t> </a:t>
            </a:r>
            <a:r>
              <a:rPr lang="sv-SE" altLang="sv-SE" dirty="0" err="1" smtClean="0"/>
              <a:t>scb.se</a:t>
            </a:r>
            <a:r>
              <a:rPr lang="sv-SE" altLang="sv-SE" dirty="0" smtClean="0"/>
              <a:t>, </a:t>
            </a:r>
            <a:r>
              <a:rPr lang="sv-SE" altLang="sv-SE" dirty="0" err="1" smtClean="0"/>
              <a:t>figure</a:t>
            </a:r>
            <a:r>
              <a:rPr lang="sv-SE" altLang="sv-SE" dirty="0" smtClean="0"/>
              <a:t> Swedish Public Health </a:t>
            </a:r>
            <a:r>
              <a:rPr lang="sv-SE" altLang="sv-SE" dirty="0" err="1" smtClean="0"/>
              <a:t>Agencu</a:t>
            </a:r>
            <a:r>
              <a:rPr lang="sv-SE" altLang="sv-SE" dirty="0" smtClean="0"/>
              <a:t>.</a:t>
            </a:r>
            <a:endParaRPr lang="sv-SE" alt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4C569-2499-4464-9EF8-EB7F06536D01}" type="slidenum">
              <a:rPr lang="sv-SE" altLang="sv-SE"/>
              <a:pPr/>
              <a:t>2</a:t>
            </a:fld>
            <a:endParaRPr lang="sv-SE" alt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9AA77E6-85E4-D043-BDB4-266D3448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96" y="207384"/>
            <a:ext cx="7772400" cy="764770"/>
          </a:xfrm>
        </p:spPr>
        <p:txBody>
          <a:bodyPr/>
          <a:lstStyle/>
          <a:p>
            <a:r>
              <a:rPr lang="sv-SE" b="1" dirty="0" smtClean="0">
                <a:solidFill>
                  <a:srgbClr val="800000"/>
                </a:solidFill>
              </a:rPr>
              <a:t>Migrants in Sweden</a:t>
            </a:r>
            <a:endParaRPr lang="sv-SE" b="1" dirty="0">
              <a:solidFill>
                <a:srgbClr val="800000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869" y="1354885"/>
            <a:ext cx="4541248" cy="2728304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xmlns="" id="{06474F81-1ABB-BA44-832C-74483C269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787" y="4138199"/>
            <a:ext cx="4005413" cy="2251233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118636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24" y="1481289"/>
            <a:ext cx="4299601" cy="2587048"/>
          </a:xfrm>
          <a:prstGeom prst="rect">
            <a:avLst/>
          </a:prstGeom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54882" y="1191673"/>
            <a:ext cx="3705634" cy="5221410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HIV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HIV% extremely low &lt;0.001%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&gt;80% of new HIV infections acquired before arrival to Sweden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12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% of new HIV cases identified through migrant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screening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 HIV late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testers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x2 risk also of acquiring HIV in Sweden 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TUBERCULOSIS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&gt;80%  of new TB diagnoses are in migrants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TB 50 x more common migrants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9% of asylum seekers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diagnosed with TB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altLang="sv-SE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sv-SE" altLang="sv-SE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sv-SE" dirty="0"/>
              <a:t>26/7/2018</a:t>
            </a:r>
            <a:endParaRPr lang="sv-SE" alt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sv-SE" dirty="0"/>
              <a:t>Anna Mia Ekström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4C569-2499-4464-9EF8-EB7F06536D01}" type="slidenum">
              <a:rPr lang="sv-SE" altLang="sv-SE"/>
              <a:pPr/>
              <a:t>3</a:t>
            </a:fld>
            <a:endParaRPr lang="sv-SE" alt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9AA77E6-85E4-D043-BDB4-266D3448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18" y="191705"/>
            <a:ext cx="7772400" cy="1143000"/>
          </a:xfrm>
        </p:spPr>
        <p:txBody>
          <a:bodyPr/>
          <a:lstStyle/>
          <a:p>
            <a:r>
              <a:rPr lang="sv-SE" b="1" dirty="0" smtClean="0">
                <a:solidFill>
                  <a:srgbClr val="800000"/>
                </a:solidFill>
              </a:rPr>
              <a:t>HIV and TB </a:t>
            </a:r>
            <a:r>
              <a:rPr lang="sv-SE" b="1" dirty="0" err="1" smtClean="0">
                <a:solidFill>
                  <a:srgbClr val="800000"/>
                </a:solidFill>
              </a:rPr>
              <a:t>among</a:t>
            </a:r>
            <a:r>
              <a:rPr lang="sv-SE" b="1" dirty="0" smtClean="0">
                <a:solidFill>
                  <a:srgbClr val="800000"/>
                </a:solidFill>
              </a:rPr>
              <a:t> migrants </a:t>
            </a:r>
            <a:r>
              <a:rPr lang="sv-SE" b="1" dirty="0">
                <a:solidFill>
                  <a:srgbClr val="800000"/>
                </a:solidFill>
              </a:rPr>
              <a:t>in Sweden</a:t>
            </a:r>
          </a:p>
        </p:txBody>
      </p:sp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596572"/>
              </p:ext>
            </p:extLst>
          </p:nvPr>
        </p:nvGraphicFramePr>
        <p:xfrm>
          <a:off x="4428316" y="4061096"/>
          <a:ext cx="4413890" cy="2796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bject 19">
            <a:extLst>
              <a:ext uri="{FF2B5EF4-FFF2-40B4-BE49-F238E27FC236}">
                <a16:creationId xmlns:a16="http://schemas.microsoft.com/office/drawing/2014/main" xmlns="" id="{0ED7EDA2-60A6-BD40-90F8-D1815E88E939}"/>
              </a:ext>
            </a:extLst>
          </p:cNvPr>
          <p:cNvSpPr txBox="1"/>
          <p:nvPr/>
        </p:nvSpPr>
        <p:spPr>
          <a:xfrm>
            <a:off x="5643961" y="1133847"/>
            <a:ext cx="3500039" cy="296235"/>
          </a:xfrm>
          <a:prstGeom prst="rect">
            <a:avLst/>
          </a:prstGeom>
          <a:ln w="12192">
            <a:solidFill>
              <a:schemeClr val="accent2"/>
            </a:solidFill>
          </a:ln>
        </p:spPr>
        <p:txBody>
          <a:bodyPr vert="horz" wrap="square" lIns="0" tIns="80010" rIns="0" bIns="0" rtlCol="0">
            <a:spAutoFit/>
          </a:bodyPr>
          <a:lstStyle/>
          <a:p>
            <a:pPr marL="180000" algn="ctr">
              <a:spcBef>
                <a:spcPts val="630"/>
              </a:spcBef>
              <a:spcAft>
                <a:spcPts val="600"/>
              </a:spcAft>
            </a:pPr>
            <a:r>
              <a:rPr lang="sv-SE" sz="1400" b="1" spc="-53" dirty="0" smtClean="0">
                <a:solidFill>
                  <a:srgbClr val="85004F"/>
                </a:solidFill>
                <a:latin typeface="Arial"/>
                <a:cs typeface="Arial"/>
              </a:rPr>
              <a:t>New HIV infections, </a:t>
            </a:r>
            <a:r>
              <a:rPr lang="sv-SE" sz="1400" b="1" spc="-53" dirty="0" smtClean="0">
                <a:solidFill>
                  <a:srgbClr val="85004F"/>
                </a:solidFill>
                <a:latin typeface="Arial"/>
                <a:cs typeface="Arial"/>
              </a:rPr>
              <a:t>acquired </a:t>
            </a:r>
            <a:r>
              <a:rPr lang="sv-SE" sz="1400" b="1" spc="-53" dirty="0" smtClean="0">
                <a:solidFill>
                  <a:srgbClr val="85004F"/>
                </a:solidFill>
                <a:latin typeface="Arial"/>
                <a:cs typeface="Arial"/>
              </a:rPr>
              <a:t>abroad</a:t>
            </a:r>
            <a:endParaRPr lang="sv-SE" sz="1400" b="1" spc="-53" dirty="0">
              <a:solidFill>
                <a:srgbClr val="85004F"/>
              </a:solidFill>
              <a:latin typeface="Arial"/>
              <a:cs typeface="Arial"/>
            </a:endParaRPr>
          </a:p>
        </p:txBody>
      </p:sp>
      <p:cxnSp>
        <p:nvCxnSpPr>
          <p:cNvPr id="8" name="Rak pil 7"/>
          <p:cNvCxnSpPr/>
          <p:nvPr/>
        </p:nvCxnSpPr>
        <p:spPr>
          <a:xfrm>
            <a:off x="8403230" y="1505271"/>
            <a:ext cx="78389" cy="658556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850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8320" y="0"/>
            <a:ext cx="7886700" cy="1325563"/>
          </a:xfrm>
        </p:spPr>
        <p:txBody>
          <a:bodyPr/>
          <a:lstStyle/>
          <a:p>
            <a:r>
              <a:rPr lang="sv-SE" b="1" dirty="0">
                <a:solidFill>
                  <a:srgbClr val="800000"/>
                </a:solidFill>
              </a:rPr>
              <a:t>Health </a:t>
            </a:r>
            <a:r>
              <a:rPr lang="sv-SE" b="1" dirty="0" smtClean="0">
                <a:solidFill>
                  <a:srgbClr val="800000"/>
                </a:solidFill>
              </a:rPr>
              <a:t>examination </a:t>
            </a:r>
            <a:r>
              <a:rPr lang="sv-SE" b="1" dirty="0">
                <a:solidFill>
                  <a:srgbClr val="800000"/>
                </a:solidFill>
              </a:rPr>
              <a:t>for asylum seekers</a:t>
            </a:r>
            <a:endParaRPr lang="sv-SE" altLang="sv-SE" b="1" dirty="0">
              <a:solidFill>
                <a:srgbClr val="800000"/>
              </a:solidFill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sv-SE" dirty="0"/>
              <a:t>26/7/2018</a:t>
            </a:r>
            <a:endParaRPr lang="sv-SE" alt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274227" y="6492875"/>
            <a:ext cx="3086100" cy="365125"/>
          </a:xfrm>
        </p:spPr>
        <p:txBody>
          <a:bodyPr/>
          <a:lstStyle/>
          <a:p>
            <a:r>
              <a:rPr lang="sv-SE" altLang="sv-SE" dirty="0"/>
              <a:t>Anna Mia Ekström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4C569-2499-4464-9EF8-EB7F06536D01}" type="slidenum">
              <a:rPr lang="sv-SE" altLang="sv-SE"/>
              <a:pPr/>
              <a:t>4</a:t>
            </a:fld>
            <a:endParaRPr lang="sv-SE" altLang="sv-S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576DF696-CDC3-5C42-AD29-D235E813A2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42" y="1144634"/>
            <a:ext cx="5910481" cy="396432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voluntary,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primarily to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infectious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diseases </a:t>
            </a:r>
          </a:p>
          <a:p>
            <a:pPr marL="171450" lvl="2">
              <a:spcBef>
                <a:spcPts val="750"/>
              </a:spcBef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HIV testing offered to all, TB testing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endemic countries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Adult asylum seekers entitled to ”care that cannot be postponed”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(children full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rights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 care)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/HIV care, ANC,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abortion, contraception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counselling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uptake of health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screening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% of asylum seekers received a health examination in 2015 (29% in Stockholm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77% in 2016 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Very low attendance in children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(0-15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11-33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%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TB or HIV-infection, poor mental health</a:t>
            </a:r>
            <a:r>
              <a:rPr lang="is-IS" sz="1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not sufficient reasons for residence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permit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Half of those denied asylum go into hiding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*http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dok.slso.sll.se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/CES/FHG/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Folkhalsoarbete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Rapporter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halsoundersokningar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-for-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asylsokande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och-nyanlanda.pdf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sv-SE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altLang="sv-SE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C6FE79-DA95-174C-9D87-926436DFB4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1" y="2802443"/>
            <a:ext cx="2524105" cy="3682393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574" y="1456525"/>
            <a:ext cx="2403550" cy="12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54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8320" y="380805"/>
            <a:ext cx="7886700" cy="1325563"/>
          </a:xfrm>
        </p:spPr>
        <p:txBody>
          <a:bodyPr/>
          <a:lstStyle/>
          <a:p>
            <a:r>
              <a:rPr lang="sv-SE" sz="2800" b="1" dirty="0">
                <a:solidFill>
                  <a:srgbClr val="800000"/>
                </a:solidFill>
              </a:rPr>
              <a:t>SRHR </a:t>
            </a:r>
            <a:r>
              <a:rPr lang="sv-SE" sz="2800" b="1" dirty="0" smtClean="0">
                <a:solidFill>
                  <a:srgbClr val="800000"/>
                </a:solidFill>
              </a:rPr>
              <a:t>information and </a:t>
            </a:r>
            <a:r>
              <a:rPr lang="sv-SE" sz="2800" b="1" dirty="0">
                <a:solidFill>
                  <a:srgbClr val="800000"/>
                </a:solidFill>
              </a:rPr>
              <a:t>services for </a:t>
            </a:r>
            <a:r>
              <a:rPr lang="sv-SE" sz="2800" b="1" dirty="0" smtClean="0">
                <a:solidFill>
                  <a:srgbClr val="800000"/>
                </a:solidFill>
              </a:rPr>
              <a:t>new migrants </a:t>
            </a:r>
            <a:br>
              <a:rPr lang="sv-SE" sz="2800" b="1" dirty="0" smtClean="0">
                <a:solidFill>
                  <a:srgbClr val="800000"/>
                </a:solidFill>
              </a:rPr>
            </a:br>
            <a:r>
              <a:rPr lang="sv-SE" sz="2800" b="1" dirty="0" smtClean="0">
                <a:solidFill>
                  <a:srgbClr val="800000"/>
                </a:solidFill>
              </a:rPr>
              <a:t>not </a:t>
            </a:r>
            <a:r>
              <a:rPr lang="sv-SE" sz="2800" b="1" dirty="0" err="1">
                <a:solidFill>
                  <a:srgbClr val="800000"/>
                </a:solidFill>
              </a:rPr>
              <a:t>always</a:t>
            </a:r>
            <a:r>
              <a:rPr lang="sv-SE" sz="2800" b="1" dirty="0">
                <a:solidFill>
                  <a:srgbClr val="800000"/>
                </a:solidFill>
              </a:rPr>
              <a:t> </a:t>
            </a:r>
            <a:r>
              <a:rPr lang="sv-SE" sz="2800" b="1" dirty="0" err="1">
                <a:solidFill>
                  <a:srgbClr val="800000"/>
                </a:solidFill>
              </a:rPr>
              <a:t>tailored</a:t>
            </a:r>
            <a:r>
              <a:rPr lang="sv-SE" sz="2800" b="1" dirty="0">
                <a:solidFill>
                  <a:srgbClr val="800000"/>
                </a:solidFill>
              </a:rPr>
              <a:t> </a:t>
            </a:r>
            <a:r>
              <a:rPr lang="sv-SE" sz="2800" b="1" dirty="0" err="1">
                <a:solidFill>
                  <a:srgbClr val="800000"/>
                </a:solidFill>
              </a:rPr>
              <a:t>to</a:t>
            </a:r>
            <a:r>
              <a:rPr lang="sv-SE" sz="2800" b="1" dirty="0">
                <a:solidFill>
                  <a:srgbClr val="800000"/>
                </a:solidFill>
              </a:rPr>
              <a:t> </a:t>
            </a:r>
            <a:r>
              <a:rPr lang="sv-SE" sz="2800" b="1" dirty="0" err="1" smtClean="0">
                <a:solidFill>
                  <a:srgbClr val="800000"/>
                </a:solidFill>
              </a:rPr>
              <a:t>subgroup</a:t>
            </a:r>
            <a:r>
              <a:rPr lang="sv-SE" sz="2800" b="1" dirty="0" smtClean="0">
                <a:solidFill>
                  <a:srgbClr val="800000"/>
                </a:solidFill>
              </a:rPr>
              <a:t> </a:t>
            </a:r>
            <a:r>
              <a:rPr lang="sv-SE" sz="2800" b="1" dirty="0" err="1">
                <a:solidFill>
                  <a:srgbClr val="800000"/>
                </a:solidFill>
              </a:rPr>
              <a:t>needs</a:t>
            </a:r>
            <a:endParaRPr lang="sv-SE" altLang="sv-SE" sz="2800" b="1" dirty="0">
              <a:solidFill>
                <a:srgbClr val="800000"/>
              </a:solidFill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sv-SE" dirty="0"/>
              <a:t>26/7/2018</a:t>
            </a:r>
            <a:endParaRPr lang="sv-SE" alt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sv-SE" dirty="0"/>
              <a:t>Anna Mia Ekström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4C569-2499-4464-9EF8-EB7F06536D01}" type="slidenum">
              <a:rPr lang="sv-SE" altLang="sv-SE"/>
              <a:pPr/>
              <a:t>5</a:t>
            </a:fld>
            <a:endParaRPr lang="sv-SE" altLang="sv-S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1CAEA9DF-C19F-0745-A3F2-20217EEB53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844824"/>
            <a:ext cx="4494358" cy="399064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YOUMO (2017) - 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uidance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 health, sexuality and gender equality for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new migrants aged 13-17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sv-SE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altLang="sv-SE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957305-BE2B-AE46-A122-AF3BF1B3BE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31654"/>
            <a:ext cx="3893010" cy="3228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BE8542-6E9A-BD45-8DFD-A5578D7545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15974"/>
            <a:ext cx="3783435" cy="3228776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55BFBDAA-5010-3542-9F85-4EADC2835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578" y="1844823"/>
            <a:ext cx="4494358" cy="399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à"/>
              <a:defRPr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à"/>
              <a:defRPr sz="1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RFSL (2017) – Brochure for newly arrived migrants (LGBTQ  people)</a:t>
            </a:r>
          </a:p>
          <a:p>
            <a:endParaRPr lang="en-US" sz="1800" kern="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sv-SE" sz="1800" kern="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altLang="sv-SE" sz="1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34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sv-SE" dirty="0"/>
              <a:t>26/7/2018</a:t>
            </a:r>
            <a:endParaRPr lang="sv-SE" alt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sv-SE" dirty="0"/>
              <a:t>Anna Mia </a:t>
            </a:r>
            <a:r>
              <a:rPr lang="sv-SE" altLang="sv-SE" dirty="0" smtClean="0"/>
              <a:t>Ekström. Photo </a:t>
            </a:r>
            <a:r>
              <a:rPr lang="sv-SE" altLang="sv-SE" dirty="0" err="1" smtClean="0"/>
              <a:t>svt.se</a:t>
            </a:r>
            <a:endParaRPr lang="sv-SE" alt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4C569-2499-4464-9EF8-EB7F06536D01}" type="slidenum">
              <a:rPr lang="sv-SE" altLang="sv-SE"/>
              <a:pPr/>
              <a:t>6</a:t>
            </a:fld>
            <a:endParaRPr lang="sv-SE" alt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9AA77E6-85E4-D043-BDB4-266D3448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1" y="317145"/>
            <a:ext cx="7772400" cy="1143000"/>
          </a:xfrm>
        </p:spPr>
        <p:txBody>
          <a:bodyPr/>
          <a:lstStyle/>
          <a:p>
            <a:r>
              <a:rPr lang="sv-SE" sz="2800" b="1" dirty="0" err="1">
                <a:solidFill>
                  <a:srgbClr val="800000"/>
                </a:solidFill>
              </a:rPr>
              <a:t>Qualitative</a:t>
            </a:r>
            <a:r>
              <a:rPr lang="sv-SE" sz="2800" b="1" dirty="0">
                <a:solidFill>
                  <a:srgbClr val="800000"/>
                </a:solidFill>
              </a:rPr>
              <a:t> research on </a:t>
            </a:r>
            <a:r>
              <a:rPr lang="sv-SE" sz="2800" b="1" dirty="0" err="1">
                <a:solidFill>
                  <a:srgbClr val="800000"/>
                </a:solidFill>
              </a:rPr>
              <a:t>barriers</a:t>
            </a:r>
            <a:r>
              <a:rPr lang="sv-SE" sz="2800" b="1" dirty="0">
                <a:solidFill>
                  <a:srgbClr val="800000"/>
                </a:solidFill>
              </a:rPr>
              <a:t> and </a:t>
            </a:r>
            <a:r>
              <a:rPr lang="sv-SE" sz="2800" b="1" dirty="0" err="1">
                <a:solidFill>
                  <a:srgbClr val="800000"/>
                </a:solidFill>
              </a:rPr>
              <a:t>facilititators</a:t>
            </a:r>
            <a:r>
              <a:rPr lang="sv-SE" sz="2800" b="1" dirty="0">
                <a:solidFill>
                  <a:srgbClr val="800000"/>
                </a:solidFill>
              </a:rPr>
              <a:t> </a:t>
            </a:r>
            <a:r>
              <a:rPr lang="sv-SE" sz="2800" b="1" dirty="0" smtClean="0">
                <a:solidFill>
                  <a:srgbClr val="800000"/>
                </a:solidFill>
              </a:rPr>
              <a:t/>
            </a:r>
            <a:br>
              <a:rPr lang="sv-SE" sz="2800" b="1" dirty="0" smtClean="0">
                <a:solidFill>
                  <a:srgbClr val="800000"/>
                </a:solidFill>
              </a:rPr>
            </a:br>
            <a:r>
              <a:rPr lang="sv-SE" sz="2800" b="1" dirty="0" err="1" smtClean="0">
                <a:solidFill>
                  <a:srgbClr val="800000"/>
                </a:solidFill>
              </a:rPr>
              <a:t>of</a:t>
            </a:r>
            <a:r>
              <a:rPr lang="sv-SE" sz="2800" b="1" dirty="0" smtClean="0">
                <a:solidFill>
                  <a:srgbClr val="800000"/>
                </a:solidFill>
              </a:rPr>
              <a:t> </a:t>
            </a:r>
            <a:r>
              <a:rPr lang="sv-SE" sz="2800" b="1" dirty="0" err="1">
                <a:solidFill>
                  <a:srgbClr val="800000"/>
                </a:solidFill>
              </a:rPr>
              <a:t>uptake</a:t>
            </a:r>
            <a:r>
              <a:rPr lang="sv-SE" sz="2800" b="1" dirty="0">
                <a:solidFill>
                  <a:srgbClr val="800000"/>
                </a:solidFill>
              </a:rPr>
              <a:t> </a:t>
            </a:r>
            <a:r>
              <a:rPr lang="sv-SE" sz="2800" b="1" dirty="0" err="1">
                <a:solidFill>
                  <a:srgbClr val="800000"/>
                </a:solidFill>
              </a:rPr>
              <a:t>of</a:t>
            </a:r>
            <a:r>
              <a:rPr lang="sv-SE" sz="2800" b="1" dirty="0">
                <a:solidFill>
                  <a:srgbClr val="800000"/>
                </a:solidFill>
              </a:rPr>
              <a:t> </a:t>
            </a:r>
            <a:r>
              <a:rPr lang="sv-SE" sz="2800" b="1" dirty="0" err="1">
                <a:solidFill>
                  <a:srgbClr val="800000"/>
                </a:solidFill>
              </a:rPr>
              <a:t>health</a:t>
            </a:r>
            <a:r>
              <a:rPr lang="sv-SE" sz="2800" b="1" dirty="0">
                <a:solidFill>
                  <a:srgbClr val="800000"/>
                </a:solidFill>
              </a:rPr>
              <a:t> examination, TB -and HIV </a:t>
            </a:r>
            <a:r>
              <a:rPr lang="sv-SE" sz="2800" b="1" dirty="0" err="1">
                <a:solidFill>
                  <a:srgbClr val="800000"/>
                </a:solidFill>
              </a:rPr>
              <a:t>testing</a:t>
            </a:r>
            <a:endParaRPr lang="sv-SE" sz="2800" b="1" dirty="0">
              <a:solidFill>
                <a:srgbClr val="80000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62666D25-4A40-B84D-9929-6A0B50EEC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20" y="1487468"/>
            <a:ext cx="8495753" cy="4351338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 err="1" smtClean="0"/>
              <a:t>Interviews</a:t>
            </a:r>
            <a:r>
              <a:rPr lang="sv-SE" sz="2000" dirty="0" smtClean="0"/>
              <a:t> </a:t>
            </a:r>
            <a:r>
              <a:rPr lang="sv-SE" sz="2000" dirty="0" err="1" smtClean="0"/>
              <a:t>with</a:t>
            </a:r>
            <a:r>
              <a:rPr lang="sv-SE" sz="2000" dirty="0" smtClean="0"/>
              <a:t> </a:t>
            </a:r>
            <a:r>
              <a:rPr lang="sv-SE" sz="2000" dirty="0" err="1" smtClean="0"/>
              <a:t>actors</a:t>
            </a:r>
            <a:r>
              <a:rPr lang="sv-SE" sz="2000" dirty="0" smtClean="0"/>
              <a:t>, </a:t>
            </a:r>
            <a:r>
              <a:rPr lang="sv-SE" sz="2000" dirty="0" err="1" smtClean="0"/>
              <a:t>providers</a:t>
            </a:r>
            <a:r>
              <a:rPr lang="sv-SE" sz="2000" dirty="0" smtClean="0"/>
              <a:t>, </a:t>
            </a:r>
            <a:r>
              <a:rPr lang="sv-SE" sz="2000" dirty="0" err="1" smtClean="0"/>
              <a:t>clients</a:t>
            </a:r>
            <a:endParaRPr lang="sv-SE" sz="2000" dirty="0" smtClean="0"/>
          </a:p>
          <a:p>
            <a:r>
              <a:rPr lang="sv-SE" sz="2000" b="1" dirty="0" err="1" smtClean="0"/>
              <a:t>Actors</a:t>
            </a:r>
            <a:r>
              <a:rPr lang="sv-SE" sz="2000" dirty="0" smtClean="0"/>
              <a:t> </a:t>
            </a:r>
            <a:r>
              <a:rPr lang="sv-SE" sz="2000" dirty="0"/>
              <a:t>(</a:t>
            </a:r>
            <a:r>
              <a:rPr lang="sv-SE" sz="2000" dirty="0" err="1"/>
              <a:t>authority</a:t>
            </a:r>
            <a:r>
              <a:rPr lang="sv-SE" sz="2000" dirty="0"/>
              <a:t> representatives migration, public </a:t>
            </a:r>
            <a:r>
              <a:rPr lang="sv-SE" sz="2000" dirty="0" err="1"/>
              <a:t>health</a:t>
            </a:r>
            <a:r>
              <a:rPr lang="sv-SE" sz="2000" dirty="0"/>
              <a:t>, </a:t>
            </a:r>
            <a:r>
              <a:rPr lang="sv-SE" sz="2000" dirty="0" err="1"/>
              <a:t>community</a:t>
            </a:r>
            <a:r>
              <a:rPr lang="sv-SE" sz="2000" dirty="0"/>
              <a:t> </a:t>
            </a:r>
            <a:r>
              <a:rPr lang="sv-SE" sz="2000" dirty="0" err="1"/>
              <a:t>leaders</a:t>
            </a:r>
            <a:r>
              <a:rPr lang="sv-SE" sz="2000" dirty="0"/>
              <a:t> </a:t>
            </a:r>
            <a:r>
              <a:rPr lang="sv-SE" sz="2000" dirty="0" err="1" smtClean="0"/>
              <a:t>etc</a:t>
            </a:r>
            <a:r>
              <a:rPr lang="sv-SE" sz="2000" dirty="0" smtClean="0"/>
              <a:t>) 17 </a:t>
            </a:r>
            <a:r>
              <a:rPr lang="sv-SE" sz="2000" dirty="0" err="1" smtClean="0"/>
              <a:t>key</a:t>
            </a:r>
            <a:r>
              <a:rPr lang="sv-SE" sz="2000" dirty="0" smtClean="0"/>
              <a:t> informant </a:t>
            </a:r>
            <a:r>
              <a:rPr lang="sv-SE" sz="2000" dirty="0" err="1" smtClean="0"/>
              <a:t>interviews</a:t>
            </a:r>
            <a:r>
              <a:rPr lang="sv-SE" sz="2000" dirty="0" smtClean="0"/>
              <a:t> (KII)</a:t>
            </a:r>
          </a:p>
          <a:p>
            <a:r>
              <a:rPr lang="sv-SE" sz="2000" b="1" dirty="0" smtClean="0"/>
              <a:t>Health Providers </a:t>
            </a:r>
            <a:r>
              <a:rPr lang="sv-SE" sz="2000" dirty="0" smtClean="0"/>
              <a:t>(26, FGD+ KII)  (nurses, </a:t>
            </a:r>
            <a:r>
              <a:rPr lang="sv-SE" sz="2000" dirty="0" smtClean="0"/>
              <a:t>nurse </a:t>
            </a:r>
            <a:r>
              <a:rPr lang="sv-SE" sz="2000" dirty="0" smtClean="0"/>
              <a:t>aids, administrators, doctors, midwives, psychologists...)</a:t>
            </a:r>
          </a:p>
          <a:p>
            <a:r>
              <a:rPr lang="sv-SE" sz="2000" b="1" dirty="0" err="1"/>
              <a:t>A</a:t>
            </a:r>
            <a:r>
              <a:rPr lang="sv-SE" sz="2000" b="1" dirty="0" err="1" smtClean="0"/>
              <a:t>sylum</a:t>
            </a:r>
            <a:r>
              <a:rPr lang="sv-SE" sz="2000" b="1" dirty="0" smtClean="0"/>
              <a:t> </a:t>
            </a:r>
            <a:r>
              <a:rPr lang="sv-SE" sz="2000" b="1" dirty="0" err="1"/>
              <a:t>seekers</a:t>
            </a:r>
            <a:r>
              <a:rPr lang="sv-SE" sz="2000" b="1" dirty="0"/>
              <a:t> </a:t>
            </a:r>
            <a:r>
              <a:rPr lang="sv-SE" sz="2000" dirty="0" smtClean="0"/>
              <a:t>18 in</a:t>
            </a:r>
            <a:r>
              <a:rPr lang="sv-SE" sz="2000" dirty="0"/>
              <a:t>-</a:t>
            </a:r>
            <a:r>
              <a:rPr lang="sv-SE" sz="2000" dirty="0" err="1"/>
              <a:t>depth</a:t>
            </a:r>
            <a:r>
              <a:rPr lang="sv-SE" sz="2000" dirty="0"/>
              <a:t> </a:t>
            </a:r>
            <a:r>
              <a:rPr lang="sv-SE" sz="2000" dirty="0" err="1"/>
              <a:t>interviews</a:t>
            </a:r>
            <a:r>
              <a:rPr lang="sv-SE" sz="2000" dirty="0"/>
              <a:t> </a:t>
            </a:r>
            <a:r>
              <a:rPr lang="sv-SE" sz="2000" dirty="0" smtClean="0"/>
              <a:t>(IDI) </a:t>
            </a:r>
            <a:r>
              <a:rPr lang="sv-SE" sz="2000" dirty="0" err="1" smtClean="0"/>
              <a:t>to</a:t>
            </a:r>
            <a:r>
              <a:rPr lang="sv-SE" sz="2000" dirty="0" smtClean="0"/>
              <a:t> </a:t>
            </a:r>
            <a:r>
              <a:rPr lang="sv-SE" sz="2000" dirty="0" err="1"/>
              <a:t>explore</a:t>
            </a:r>
            <a:r>
              <a:rPr lang="sv-SE" sz="2000" dirty="0"/>
              <a:t> </a:t>
            </a:r>
            <a:r>
              <a:rPr lang="sv-SE" sz="2000" dirty="0" err="1" smtClean="0"/>
              <a:t>experiences</a:t>
            </a:r>
            <a:r>
              <a:rPr lang="sv-SE" sz="2000" dirty="0" smtClean="0"/>
              <a:t> </a:t>
            </a:r>
            <a:r>
              <a:rPr lang="sv-SE" sz="2000" dirty="0"/>
              <a:t>and </a:t>
            </a:r>
            <a:r>
              <a:rPr lang="sv-SE" sz="2000" dirty="0" err="1"/>
              <a:t>perspectives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TB </a:t>
            </a:r>
            <a:r>
              <a:rPr lang="sv-SE" sz="2000" dirty="0" err="1" smtClean="0"/>
              <a:t>testing</a:t>
            </a:r>
            <a:endParaRPr lang="sv-SE" sz="2000" dirty="0" smtClean="0"/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 smtClean="0"/>
              <a:t>2 parts: </a:t>
            </a:r>
            <a:r>
              <a:rPr lang="sv-SE" sz="2000" dirty="0" err="1" smtClean="0"/>
              <a:t>health</a:t>
            </a:r>
            <a:r>
              <a:rPr lang="sv-SE" sz="2000" dirty="0" smtClean="0"/>
              <a:t> examination vs perceptions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smtClean="0"/>
              <a:t>HIV/TB </a:t>
            </a:r>
            <a:r>
              <a:rPr lang="sv-SE" sz="2000" dirty="0" err="1" smtClean="0"/>
              <a:t>testing</a:t>
            </a:r>
            <a:endParaRPr lang="sv-SE" sz="2000" dirty="0" smtClean="0"/>
          </a:p>
          <a:p>
            <a:r>
              <a:rPr lang="sv-SE" sz="2000" dirty="0" smtClean="0"/>
              <a:t>30-60 </a:t>
            </a:r>
            <a:r>
              <a:rPr lang="sv-SE" sz="2000" dirty="0" err="1" smtClean="0"/>
              <a:t>minutes</a:t>
            </a:r>
            <a:r>
              <a:rPr lang="sv-SE" sz="2000" dirty="0" smtClean="0"/>
              <a:t> (</a:t>
            </a:r>
            <a:r>
              <a:rPr lang="sv-SE" sz="2000" dirty="0" err="1" smtClean="0"/>
              <a:t>providers</a:t>
            </a:r>
            <a:r>
              <a:rPr lang="sv-SE" sz="2000" dirty="0" smtClean="0"/>
              <a:t>), 15-30 mins (</a:t>
            </a:r>
            <a:r>
              <a:rPr lang="sv-SE" sz="2000" dirty="0" err="1" smtClean="0"/>
              <a:t>asylum</a:t>
            </a:r>
            <a:r>
              <a:rPr lang="sv-SE" sz="2000" dirty="0" smtClean="0"/>
              <a:t> </a:t>
            </a:r>
            <a:r>
              <a:rPr lang="sv-SE" sz="2000" dirty="0" err="1" smtClean="0"/>
              <a:t>seekers</a:t>
            </a:r>
            <a:r>
              <a:rPr lang="sv-SE" sz="2000" dirty="0" smtClean="0"/>
              <a:t>), </a:t>
            </a:r>
          </a:p>
          <a:p>
            <a:r>
              <a:rPr lang="sv-SE" sz="2000" dirty="0" err="1"/>
              <a:t>T</a:t>
            </a:r>
            <a:r>
              <a:rPr lang="sv-SE" sz="2000" dirty="0" err="1" smtClean="0"/>
              <a:t>hematic</a:t>
            </a:r>
            <a:r>
              <a:rPr lang="sv-SE" sz="2000" dirty="0" smtClean="0"/>
              <a:t> </a:t>
            </a:r>
            <a:r>
              <a:rPr lang="sv-SE" sz="2000" dirty="0" err="1" smtClean="0"/>
              <a:t>content</a:t>
            </a:r>
            <a:r>
              <a:rPr lang="sv-SE" sz="2000" dirty="0" smtClean="0"/>
              <a:t> </a:t>
            </a:r>
            <a:r>
              <a:rPr lang="sv-SE" sz="2000" dirty="0" err="1" smtClean="0"/>
              <a:t>analysis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91311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sv-SE" dirty="0"/>
              <a:t>26/7/2018</a:t>
            </a:r>
            <a:endParaRPr lang="sv-SE" alt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sv-SE" dirty="0"/>
              <a:t>Anna Mia Ekström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4C569-2499-4464-9EF8-EB7F06536D01}" type="slidenum">
              <a:rPr lang="sv-SE" altLang="sv-SE"/>
              <a:pPr/>
              <a:t>7</a:t>
            </a:fld>
            <a:endParaRPr lang="sv-SE" alt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9AA77E6-85E4-D043-BDB4-266D3448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86" y="125440"/>
            <a:ext cx="7772400" cy="1143000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sv-SE" sz="2800" b="1" dirty="0" err="1">
                <a:solidFill>
                  <a:srgbClr val="800000"/>
                </a:solidFill>
              </a:rPr>
              <a:t>Actors</a:t>
            </a:r>
            <a:r>
              <a:rPr lang="sv-SE" sz="2800" b="1" dirty="0">
                <a:solidFill>
                  <a:srgbClr val="800000"/>
                </a:solidFill>
              </a:rPr>
              <a:t> </a:t>
            </a:r>
            <a:r>
              <a:rPr lang="sv-SE" sz="2800" b="1" dirty="0" err="1">
                <a:solidFill>
                  <a:srgbClr val="800000"/>
                </a:solidFill>
              </a:rPr>
              <a:t>views</a:t>
            </a:r>
            <a:r>
              <a:rPr lang="sv-SE" sz="2800" b="1" dirty="0">
                <a:solidFill>
                  <a:srgbClr val="800000"/>
                </a:solidFill>
              </a:rPr>
              <a:t> on </a:t>
            </a:r>
            <a:r>
              <a:rPr lang="sv-SE" sz="2800" b="1" dirty="0" err="1" smtClean="0">
                <a:solidFill>
                  <a:srgbClr val="800000"/>
                </a:solidFill>
              </a:rPr>
              <a:t>health</a:t>
            </a:r>
            <a:r>
              <a:rPr lang="sv-SE" sz="2800" b="1" dirty="0" smtClean="0">
                <a:solidFill>
                  <a:srgbClr val="800000"/>
                </a:solidFill>
              </a:rPr>
              <a:t> examination, HIV &amp; TB screening </a:t>
            </a:r>
            <a:r>
              <a:rPr lang="sv-SE" sz="2800" b="1" dirty="0" err="1">
                <a:solidFill>
                  <a:srgbClr val="800000"/>
                </a:solidFill>
              </a:rPr>
              <a:t>among</a:t>
            </a:r>
            <a:r>
              <a:rPr lang="sv-SE" sz="2800" b="1" dirty="0">
                <a:solidFill>
                  <a:srgbClr val="800000"/>
                </a:solidFill>
              </a:rPr>
              <a:t> </a:t>
            </a:r>
            <a:r>
              <a:rPr lang="sv-SE" sz="2800" b="1" dirty="0" smtClean="0">
                <a:solidFill>
                  <a:srgbClr val="800000"/>
                </a:solidFill>
              </a:rPr>
              <a:t>new migrants</a:t>
            </a:r>
            <a:endParaRPr lang="sv-SE" sz="2800" b="1" dirty="0">
              <a:solidFill>
                <a:srgbClr val="8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62666D25-4A40-B84D-9929-6A0B50EEC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98" y="1236590"/>
            <a:ext cx="8558463" cy="5223532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 smtClean="0"/>
              <a:t>Positive </a:t>
            </a:r>
            <a:r>
              <a:rPr lang="sv-SE" sz="2000" dirty="0" err="1" smtClean="0"/>
              <a:t>aspects</a:t>
            </a:r>
            <a:endParaRPr lang="sv-SE" sz="2000" dirty="0" smtClean="0"/>
          </a:p>
          <a:p>
            <a:pPr lvl="1"/>
            <a:r>
              <a:rPr lang="sv-SE" sz="1700" dirty="0" err="1" smtClean="0"/>
              <a:t>Good</a:t>
            </a:r>
            <a:r>
              <a:rPr lang="sv-SE" sz="1700" dirty="0" smtClean="0"/>
              <a:t> </a:t>
            </a:r>
            <a:r>
              <a:rPr lang="sv-SE" sz="1700" dirty="0" err="1"/>
              <a:t>opportunity</a:t>
            </a:r>
            <a:r>
              <a:rPr lang="sv-SE" sz="1700" dirty="0"/>
              <a:t> for </a:t>
            </a:r>
            <a:r>
              <a:rPr lang="sv-SE" sz="1700" dirty="0" err="1"/>
              <a:t>early</a:t>
            </a:r>
            <a:r>
              <a:rPr lang="sv-SE" sz="1700" dirty="0"/>
              <a:t> </a:t>
            </a:r>
            <a:r>
              <a:rPr lang="sv-SE" sz="1700" dirty="0" err="1"/>
              <a:t>diagnosis</a:t>
            </a:r>
            <a:r>
              <a:rPr lang="sv-SE" sz="1700" dirty="0"/>
              <a:t> and </a:t>
            </a:r>
            <a:r>
              <a:rPr lang="sv-SE" sz="1700" dirty="0" err="1"/>
              <a:t>treatment</a:t>
            </a:r>
            <a:endParaRPr lang="sv-SE" sz="1700" dirty="0"/>
          </a:p>
          <a:p>
            <a:pPr lvl="1"/>
            <a:r>
              <a:rPr lang="sv-SE" sz="1700" dirty="0" err="1"/>
              <a:t>Opportunity</a:t>
            </a:r>
            <a:r>
              <a:rPr lang="sv-SE" sz="1700" dirty="0"/>
              <a:t> </a:t>
            </a:r>
            <a:r>
              <a:rPr lang="sv-SE" sz="1700" dirty="0" err="1"/>
              <a:t>to</a:t>
            </a:r>
            <a:r>
              <a:rPr lang="sv-SE" sz="1700" dirty="0"/>
              <a:t> </a:t>
            </a:r>
            <a:r>
              <a:rPr lang="sv-SE" sz="1700" dirty="0" err="1"/>
              <a:t>introduce</a:t>
            </a:r>
            <a:r>
              <a:rPr lang="sv-SE" sz="1700" dirty="0"/>
              <a:t> migrants </a:t>
            </a:r>
            <a:r>
              <a:rPr lang="sv-SE" sz="1700" dirty="0" err="1"/>
              <a:t>to</a:t>
            </a:r>
            <a:r>
              <a:rPr lang="sv-SE" sz="1700" dirty="0"/>
              <a:t> the Swedish </a:t>
            </a:r>
            <a:r>
              <a:rPr lang="sv-SE" sz="1700" dirty="0" err="1"/>
              <a:t>health</a:t>
            </a:r>
            <a:r>
              <a:rPr lang="sv-SE" sz="1700" dirty="0"/>
              <a:t> system</a:t>
            </a:r>
          </a:p>
          <a:p>
            <a:pPr lvl="1"/>
            <a:r>
              <a:rPr lang="sv-SE" sz="1700" dirty="0" err="1" smtClean="0"/>
              <a:t>Divided</a:t>
            </a:r>
            <a:r>
              <a:rPr lang="sv-SE" sz="1700" dirty="0" smtClean="0"/>
              <a:t> </a:t>
            </a:r>
            <a:r>
              <a:rPr lang="sv-SE" sz="1700" dirty="0" err="1" smtClean="0"/>
              <a:t>views</a:t>
            </a:r>
            <a:r>
              <a:rPr lang="sv-SE" sz="1700" dirty="0" smtClean="0"/>
              <a:t> on </a:t>
            </a:r>
            <a:r>
              <a:rPr lang="sv-SE" sz="1700" dirty="0" err="1" smtClean="0"/>
              <a:t>mandatory</a:t>
            </a:r>
            <a:r>
              <a:rPr lang="sv-SE" sz="1700" dirty="0" smtClean="0"/>
              <a:t> vs </a:t>
            </a:r>
            <a:r>
              <a:rPr lang="sv-SE" sz="1700" dirty="0" err="1" smtClean="0"/>
              <a:t>voluntary</a:t>
            </a:r>
            <a:r>
              <a:rPr lang="sv-SE" sz="1700" dirty="0" smtClean="0"/>
              <a:t> </a:t>
            </a:r>
          </a:p>
          <a:p>
            <a:pPr marL="342900" lvl="1" indent="0">
              <a:buNone/>
            </a:pPr>
            <a:endParaRPr lang="sv-SE" sz="1700" dirty="0" smtClean="0"/>
          </a:p>
          <a:p>
            <a:r>
              <a:rPr lang="sv-SE" sz="2000" dirty="0" smtClean="0"/>
              <a:t>Challenges</a:t>
            </a:r>
            <a:r>
              <a:rPr lang="sv-SE" sz="2000" dirty="0"/>
              <a:t>/areas for </a:t>
            </a:r>
            <a:r>
              <a:rPr lang="sv-SE" sz="2000" dirty="0" err="1" smtClean="0"/>
              <a:t>improvement</a:t>
            </a:r>
            <a:endParaRPr lang="sv-SE" sz="2000" dirty="0" smtClean="0"/>
          </a:p>
          <a:p>
            <a:pPr lvl="1"/>
            <a:r>
              <a:rPr lang="sv-SE" sz="1700" dirty="0" err="1" smtClean="0"/>
              <a:t>Large</a:t>
            </a:r>
            <a:r>
              <a:rPr lang="sv-SE" sz="1700" dirty="0" smtClean="0"/>
              <a:t> </a:t>
            </a:r>
            <a:r>
              <a:rPr lang="sv-SE" sz="1700" dirty="0"/>
              <a:t>variation in </a:t>
            </a:r>
            <a:r>
              <a:rPr lang="sv-SE" sz="1700" dirty="0" err="1"/>
              <a:t>uptake</a:t>
            </a:r>
            <a:r>
              <a:rPr lang="sv-SE" sz="1700" dirty="0"/>
              <a:t> </a:t>
            </a:r>
            <a:r>
              <a:rPr lang="sv-SE" sz="1700" dirty="0" err="1"/>
              <a:t>across</a:t>
            </a:r>
            <a:r>
              <a:rPr lang="sv-SE" sz="1700" dirty="0"/>
              <a:t> the country/</a:t>
            </a:r>
            <a:r>
              <a:rPr lang="sv-SE" sz="1700" dirty="0" err="1"/>
              <a:t>municipalities</a:t>
            </a:r>
            <a:endParaRPr lang="sv-SE" sz="1700" dirty="0"/>
          </a:p>
          <a:p>
            <a:pPr lvl="1"/>
            <a:r>
              <a:rPr lang="sv-SE" sz="1700" dirty="0" err="1"/>
              <a:t>Quality</a:t>
            </a:r>
            <a:r>
              <a:rPr lang="sv-SE" sz="1700" dirty="0"/>
              <a:t> </a:t>
            </a:r>
            <a:r>
              <a:rPr lang="sv-SE" sz="1700" dirty="0" err="1"/>
              <a:t>control</a:t>
            </a:r>
            <a:r>
              <a:rPr lang="sv-SE" sz="1700" dirty="0"/>
              <a:t> </a:t>
            </a:r>
            <a:r>
              <a:rPr lang="sv-SE" sz="1700" dirty="0" smtClean="0"/>
              <a:t>&amp; </a:t>
            </a:r>
            <a:r>
              <a:rPr lang="sv-SE" sz="1700" dirty="0" err="1" smtClean="0"/>
              <a:t>Guidelines</a:t>
            </a:r>
            <a:r>
              <a:rPr lang="sv-SE" sz="1700" dirty="0" smtClean="0"/>
              <a:t> </a:t>
            </a:r>
            <a:r>
              <a:rPr lang="sv-SE" sz="1700" dirty="0" err="1" smtClean="0"/>
              <a:t>could</a:t>
            </a:r>
            <a:r>
              <a:rPr lang="sv-SE" sz="1700" dirty="0" smtClean="0"/>
              <a:t> be </a:t>
            </a:r>
            <a:r>
              <a:rPr lang="sv-SE" sz="1700" dirty="0" err="1" smtClean="0"/>
              <a:t>improved</a:t>
            </a:r>
            <a:endParaRPr lang="sv-SE" sz="1700" dirty="0" smtClean="0"/>
          </a:p>
          <a:p>
            <a:pPr lvl="1"/>
            <a:r>
              <a:rPr lang="sv-SE" sz="1700" dirty="0"/>
              <a:t>Feedback on </a:t>
            </a:r>
            <a:r>
              <a:rPr lang="sv-SE" sz="1700" dirty="0" err="1"/>
              <a:t>impact</a:t>
            </a:r>
            <a:r>
              <a:rPr lang="sv-SE" sz="1700" dirty="0"/>
              <a:t> on </a:t>
            </a:r>
            <a:r>
              <a:rPr lang="sv-SE" sz="1700" dirty="0" err="1"/>
              <a:t>infectious</a:t>
            </a:r>
            <a:r>
              <a:rPr lang="sv-SE" sz="1700" dirty="0"/>
              <a:t> </a:t>
            </a:r>
            <a:r>
              <a:rPr lang="sv-SE" sz="1700" dirty="0" err="1"/>
              <a:t>disese</a:t>
            </a:r>
            <a:r>
              <a:rPr lang="sv-SE" sz="1700" dirty="0"/>
              <a:t> </a:t>
            </a:r>
            <a:r>
              <a:rPr lang="sv-SE" sz="1700" dirty="0" err="1"/>
              <a:t>control</a:t>
            </a:r>
            <a:r>
              <a:rPr lang="sv-SE" sz="1700" dirty="0"/>
              <a:t> </a:t>
            </a:r>
            <a:r>
              <a:rPr lang="sv-SE" sz="1700" dirty="0" err="1"/>
              <a:t>lacking</a:t>
            </a:r>
            <a:endParaRPr lang="sv-SE" sz="1700" dirty="0"/>
          </a:p>
          <a:p>
            <a:pPr lvl="1"/>
            <a:r>
              <a:rPr lang="sv-SE" sz="1700" dirty="0" err="1"/>
              <a:t>Family</a:t>
            </a:r>
            <a:r>
              <a:rPr lang="sv-SE" sz="1700" dirty="0"/>
              <a:t> migrants (</a:t>
            </a:r>
            <a:r>
              <a:rPr lang="sv-SE" sz="1700" dirty="0" err="1"/>
              <a:t>children</a:t>
            </a:r>
            <a:r>
              <a:rPr lang="sv-SE" sz="1700" dirty="0"/>
              <a:t> </a:t>
            </a:r>
            <a:r>
              <a:rPr lang="sv-SE" sz="1700" kern="0" dirty="0">
                <a:solidFill>
                  <a:srgbClr val="000000"/>
                </a:solidFill>
              </a:rPr>
              <a:t>&lt;</a:t>
            </a:r>
            <a:r>
              <a:rPr lang="sv-SE" sz="1700" kern="0" dirty="0" smtClean="0">
                <a:solidFill>
                  <a:srgbClr val="000000"/>
                </a:solidFill>
              </a:rPr>
              <a:t>7 yrs, </a:t>
            </a:r>
            <a:r>
              <a:rPr lang="sv-SE" sz="1700" kern="0" dirty="0" err="1">
                <a:solidFill>
                  <a:srgbClr val="000000"/>
                </a:solidFill>
              </a:rPr>
              <a:t>spouse</a:t>
            </a:r>
            <a:r>
              <a:rPr lang="sv-SE" sz="1700" kern="0" dirty="0">
                <a:solidFill>
                  <a:srgbClr val="000000"/>
                </a:solidFill>
              </a:rPr>
              <a:t> </a:t>
            </a:r>
            <a:r>
              <a:rPr lang="sv-SE" sz="1700" kern="0" dirty="0" err="1" smtClean="0">
                <a:solidFill>
                  <a:srgbClr val="000000"/>
                </a:solidFill>
              </a:rPr>
              <a:t>often</a:t>
            </a:r>
            <a:r>
              <a:rPr lang="sv-SE" sz="1700" kern="0" dirty="0" smtClean="0">
                <a:solidFill>
                  <a:srgbClr val="000000"/>
                </a:solidFill>
              </a:rPr>
              <a:t> </a:t>
            </a:r>
            <a:r>
              <a:rPr lang="sv-SE" sz="1700" kern="0" dirty="0" err="1">
                <a:solidFill>
                  <a:srgbClr val="000000"/>
                </a:solidFill>
              </a:rPr>
              <a:t>missed</a:t>
            </a:r>
            <a:r>
              <a:rPr lang="sv-SE" sz="1700" kern="0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sv-SE" sz="1700" kern="0" dirty="0" err="1">
                <a:solidFill>
                  <a:srgbClr val="000000"/>
                </a:solidFill>
              </a:rPr>
              <a:t>Majority</a:t>
            </a:r>
            <a:r>
              <a:rPr lang="sv-SE" sz="1700" kern="0" dirty="0">
                <a:solidFill>
                  <a:srgbClr val="000000"/>
                </a:solidFill>
              </a:rPr>
              <a:t> in private </a:t>
            </a:r>
            <a:r>
              <a:rPr lang="sv-SE" sz="1700" kern="0" dirty="0" err="1">
                <a:solidFill>
                  <a:srgbClr val="000000"/>
                </a:solidFill>
              </a:rPr>
              <a:t>housing</a:t>
            </a:r>
            <a:r>
              <a:rPr lang="sv-SE" sz="1700" kern="0" dirty="0">
                <a:solidFill>
                  <a:srgbClr val="000000"/>
                </a:solidFill>
              </a:rPr>
              <a:t>: never </a:t>
            </a:r>
            <a:r>
              <a:rPr lang="sv-SE" sz="1700" kern="0" dirty="0" err="1">
                <a:solidFill>
                  <a:srgbClr val="000000"/>
                </a:solidFill>
              </a:rPr>
              <a:t>found</a:t>
            </a:r>
            <a:r>
              <a:rPr lang="sv-SE" sz="1700" kern="0" dirty="0">
                <a:solidFill>
                  <a:srgbClr val="000000"/>
                </a:solidFill>
              </a:rPr>
              <a:t>/</a:t>
            </a:r>
            <a:r>
              <a:rPr lang="sv-SE" sz="1700" kern="0" dirty="0" err="1" smtClean="0">
                <a:solidFill>
                  <a:srgbClr val="000000"/>
                </a:solidFill>
              </a:rPr>
              <a:t>called</a:t>
            </a:r>
            <a:endParaRPr lang="sv-SE" sz="1700" kern="0" dirty="0">
              <a:solidFill>
                <a:srgbClr val="000000"/>
              </a:solidFill>
            </a:endParaRPr>
          </a:p>
          <a:p>
            <a:pPr lvl="1"/>
            <a:r>
              <a:rPr lang="sv-SE" sz="1700" kern="0" dirty="0" err="1" smtClean="0">
                <a:solidFill>
                  <a:srgbClr val="000000"/>
                </a:solidFill>
              </a:rPr>
              <a:t>Poor</a:t>
            </a:r>
            <a:r>
              <a:rPr lang="sv-SE" sz="1700" kern="0" dirty="0" smtClean="0">
                <a:solidFill>
                  <a:srgbClr val="000000"/>
                </a:solidFill>
              </a:rPr>
              <a:t> </a:t>
            </a:r>
            <a:r>
              <a:rPr lang="sv-SE" sz="1700" kern="0" dirty="0" err="1">
                <a:solidFill>
                  <a:srgbClr val="000000"/>
                </a:solidFill>
              </a:rPr>
              <a:t>coordination</a:t>
            </a:r>
            <a:r>
              <a:rPr lang="sv-SE" sz="1700" kern="0" dirty="0">
                <a:solidFill>
                  <a:srgbClr val="000000"/>
                </a:solidFill>
              </a:rPr>
              <a:t> </a:t>
            </a:r>
            <a:r>
              <a:rPr lang="sv-SE" sz="1700" kern="0" dirty="0" smtClean="0">
                <a:solidFill>
                  <a:srgbClr val="000000"/>
                </a:solidFill>
              </a:rPr>
              <a:t>in </a:t>
            </a:r>
            <a:r>
              <a:rPr lang="sv-SE" sz="1700" kern="0" dirty="0" err="1" smtClean="0">
                <a:solidFill>
                  <a:srgbClr val="000000"/>
                </a:solidFill>
              </a:rPr>
              <a:t>health</a:t>
            </a:r>
            <a:r>
              <a:rPr lang="sv-SE" sz="1700" kern="0" dirty="0" smtClean="0">
                <a:solidFill>
                  <a:srgbClr val="000000"/>
                </a:solidFill>
              </a:rPr>
              <a:t> systems </a:t>
            </a:r>
            <a:r>
              <a:rPr lang="sv-SE" sz="1700" kern="0" dirty="0" err="1" smtClean="0">
                <a:solidFill>
                  <a:srgbClr val="000000"/>
                </a:solidFill>
              </a:rPr>
              <a:t>between</a:t>
            </a:r>
            <a:r>
              <a:rPr lang="sv-SE" sz="1700" kern="0" dirty="0" smtClean="0">
                <a:solidFill>
                  <a:srgbClr val="000000"/>
                </a:solidFill>
              </a:rPr>
              <a:t> </a:t>
            </a:r>
            <a:r>
              <a:rPr lang="sv-SE" sz="1700" kern="0" dirty="0" err="1" smtClean="0">
                <a:solidFill>
                  <a:srgbClr val="000000"/>
                </a:solidFill>
              </a:rPr>
              <a:t>actors</a:t>
            </a:r>
            <a:endParaRPr lang="sv-SE" sz="1700" kern="0" dirty="0" smtClean="0">
              <a:solidFill>
                <a:srgbClr val="000000"/>
              </a:solidFill>
            </a:endParaRPr>
          </a:p>
          <a:p>
            <a:pPr lvl="1"/>
            <a:r>
              <a:rPr lang="sv-SE" sz="1700" kern="0" dirty="0" err="1" smtClean="0">
                <a:solidFill>
                  <a:srgbClr val="000000"/>
                </a:solidFill>
              </a:rPr>
              <a:t>Referrals</a:t>
            </a:r>
            <a:r>
              <a:rPr lang="sv-SE" sz="1700" kern="0" dirty="0" smtClean="0">
                <a:solidFill>
                  <a:srgbClr val="000000"/>
                </a:solidFill>
              </a:rPr>
              <a:t> </a:t>
            </a:r>
            <a:r>
              <a:rPr lang="sv-SE" sz="1700" kern="0" dirty="0" err="1">
                <a:solidFill>
                  <a:srgbClr val="000000"/>
                </a:solidFill>
              </a:rPr>
              <a:t>often</a:t>
            </a:r>
            <a:r>
              <a:rPr lang="sv-SE" sz="1700" kern="0" dirty="0">
                <a:solidFill>
                  <a:srgbClr val="000000"/>
                </a:solidFill>
              </a:rPr>
              <a:t> </a:t>
            </a:r>
            <a:r>
              <a:rPr lang="sv-SE" sz="1700" kern="0" dirty="0" err="1" smtClean="0">
                <a:solidFill>
                  <a:srgbClr val="000000"/>
                </a:solidFill>
              </a:rPr>
              <a:t>missed</a:t>
            </a:r>
            <a:endParaRPr lang="sv-SE" sz="1700" kern="0" dirty="0" smtClean="0">
              <a:solidFill>
                <a:srgbClr val="000000"/>
              </a:solidFill>
            </a:endParaRPr>
          </a:p>
          <a:p>
            <a:pPr lvl="1"/>
            <a:r>
              <a:rPr lang="sv-SE" sz="1700" kern="0" dirty="0" err="1" smtClean="0">
                <a:solidFill>
                  <a:srgbClr val="000000"/>
                </a:solidFill>
              </a:rPr>
              <a:t>Follow</a:t>
            </a:r>
            <a:r>
              <a:rPr lang="sv-SE" sz="1700" kern="0" dirty="0" err="1">
                <a:solidFill>
                  <a:srgbClr val="000000"/>
                </a:solidFill>
              </a:rPr>
              <a:t>-up</a:t>
            </a:r>
            <a:r>
              <a:rPr lang="sv-SE" sz="1700" kern="0" dirty="0">
                <a:solidFill>
                  <a:srgbClr val="000000"/>
                </a:solidFill>
              </a:rPr>
              <a:t> on tests </a:t>
            </a:r>
            <a:r>
              <a:rPr lang="sv-SE" sz="1700" kern="0" dirty="0" err="1">
                <a:solidFill>
                  <a:srgbClr val="000000"/>
                </a:solidFill>
              </a:rPr>
              <a:t>results</a:t>
            </a:r>
            <a:r>
              <a:rPr lang="sv-SE" sz="1700" kern="0" dirty="0">
                <a:solidFill>
                  <a:srgbClr val="000000"/>
                </a:solidFill>
              </a:rPr>
              <a:t> and sensitive </a:t>
            </a:r>
            <a:r>
              <a:rPr lang="sv-SE" sz="1700" kern="0" dirty="0" err="1">
                <a:solidFill>
                  <a:srgbClr val="000000"/>
                </a:solidFill>
              </a:rPr>
              <a:t>issues</a:t>
            </a:r>
            <a:r>
              <a:rPr lang="sv-SE" sz="1700" kern="0" dirty="0">
                <a:solidFill>
                  <a:srgbClr val="000000"/>
                </a:solidFill>
              </a:rPr>
              <a:t> (SRHR, </a:t>
            </a:r>
            <a:r>
              <a:rPr lang="sv-SE" sz="1700" kern="0" dirty="0" err="1">
                <a:solidFill>
                  <a:srgbClr val="000000"/>
                </a:solidFill>
              </a:rPr>
              <a:t>violence</a:t>
            </a:r>
            <a:r>
              <a:rPr lang="sv-SE" sz="1700" kern="0" dirty="0">
                <a:solidFill>
                  <a:srgbClr val="000000"/>
                </a:solidFill>
              </a:rPr>
              <a:t>, mental </a:t>
            </a:r>
            <a:r>
              <a:rPr lang="sv-SE" sz="1700" kern="0" dirty="0" err="1">
                <a:solidFill>
                  <a:srgbClr val="000000"/>
                </a:solidFill>
              </a:rPr>
              <a:t>health</a:t>
            </a:r>
            <a:r>
              <a:rPr lang="sv-SE" sz="1700" kern="0" dirty="0">
                <a:solidFill>
                  <a:srgbClr val="000000"/>
                </a:solidFill>
              </a:rPr>
              <a:t> </a:t>
            </a:r>
            <a:r>
              <a:rPr lang="sv-SE" sz="1700" kern="0" dirty="0" err="1">
                <a:solidFill>
                  <a:srgbClr val="000000"/>
                </a:solidFill>
              </a:rPr>
              <a:t>etc</a:t>
            </a:r>
            <a:r>
              <a:rPr lang="sv-SE" sz="1700" kern="0" dirty="0" smtClean="0">
                <a:solidFill>
                  <a:srgbClr val="000000"/>
                </a:solidFill>
              </a:rPr>
              <a:t>) </a:t>
            </a:r>
            <a:r>
              <a:rPr lang="sv-SE" sz="1700" kern="0" dirty="0" err="1" smtClean="0">
                <a:solidFill>
                  <a:srgbClr val="000000"/>
                </a:solidFill>
              </a:rPr>
              <a:t>wanted</a:t>
            </a:r>
            <a:endParaRPr lang="sv-SE" sz="1700" kern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v-SE" sz="2000" dirty="0"/>
          </a:p>
          <a:p>
            <a:endParaRPr lang="sv-SE" sz="2000" dirty="0" smtClean="0"/>
          </a:p>
          <a:p>
            <a:pPr marL="0" indent="0">
              <a:buNone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19259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sv-SE" dirty="0"/>
              <a:t>26/7/2018</a:t>
            </a:r>
            <a:endParaRPr lang="sv-SE" alt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sv-SE" dirty="0"/>
              <a:t>Anna Mia Ekström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4C569-2499-4464-9EF8-EB7F06536D01}" type="slidenum">
              <a:rPr lang="sv-SE" altLang="sv-SE"/>
              <a:pPr/>
              <a:t>8</a:t>
            </a:fld>
            <a:endParaRPr lang="sv-SE" alt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9AA77E6-85E4-D043-BDB4-266D3448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19" y="332824"/>
            <a:ext cx="7173663" cy="1143000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sv-SE" sz="2800" b="1" dirty="0">
                <a:solidFill>
                  <a:srgbClr val="800000"/>
                </a:solidFill>
              </a:rPr>
              <a:t>Health </a:t>
            </a:r>
            <a:r>
              <a:rPr lang="sv-SE" sz="2800" b="1" dirty="0" err="1">
                <a:solidFill>
                  <a:srgbClr val="800000"/>
                </a:solidFill>
              </a:rPr>
              <a:t>providers</a:t>
            </a:r>
            <a:r>
              <a:rPr lang="sv-SE" sz="2800" b="1" dirty="0">
                <a:solidFill>
                  <a:srgbClr val="800000"/>
                </a:solidFill>
              </a:rPr>
              <a:t> on </a:t>
            </a:r>
            <a:r>
              <a:rPr lang="sv-SE" sz="2800" b="1" dirty="0" err="1" smtClean="0">
                <a:solidFill>
                  <a:srgbClr val="800000"/>
                </a:solidFill>
              </a:rPr>
              <a:t>health</a:t>
            </a:r>
            <a:r>
              <a:rPr lang="sv-SE" sz="2800" b="1" dirty="0" smtClean="0">
                <a:solidFill>
                  <a:srgbClr val="800000"/>
                </a:solidFill>
              </a:rPr>
              <a:t> examination, TB &amp; HIV </a:t>
            </a:r>
            <a:r>
              <a:rPr lang="sv-SE" sz="2800" b="1" dirty="0">
                <a:solidFill>
                  <a:srgbClr val="800000"/>
                </a:solidFill>
              </a:rPr>
              <a:t>screening </a:t>
            </a:r>
            <a:r>
              <a:rPr lang="sv-SE" sz="2800" b="1" dirty="0" err="1">
                <a:solidFill>
                  <a:srgbClr val="800000"/>
                </a:solidFill>
              </a:rPr>
              <a:t>among</a:t>
            </a:r>
            <a:r>
              <a:rPr lang="sv-SE" sz="2800" b="1" dirty="0">
                <a:solidFill>
                  <a:srgbClr val="800000"/>
                </a:solidFill>
              </a:rPr>
              <a:t> </a:t>
            </a:r>
            <a:r>
              <a:rPr lang="sv-SE" sz="2800" b="1" dirty="0" smtClean="0">
                <a:solidFill>
                  <a:srgbClr val="800000"/>
                </a:solidFill>
              </a:rPr>
              <a:t>new migrants</a:t>
            </a:r>
            <a:endParaRPr lang="sv-SE" sz="2800" b="1" dirty="0">
              <a:solidFill>
                <a:srgbClr val="80000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576DF696-CDC3-5C42-AD29-D235E813A2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585583"/>
            <a:ext cx="8283512" cy="4341422"/>
          </a:xfrm>
        </p:spPr>
        <p:txBody>
          <a:bodyPr>
            <a:noAutofit/>
          </a:bodyPr>
          <a:lstStyle/>
          <a:p>
            <a:r>
              <a:rPr lang="sv-SE" sz="1800" kern="0" dirty="0">
                <a:solidFill>
                  <a:srgbClr val="000000"/>
                </a:solidFill>
              </a:rPr>
              <a:t>Feeling </a:t>
            </a:r>
            <a:r>
              <a:rPr lang="sv-SE" sz="1800" kern="0" dirty="0" err="1">
                <a:solidFill>
                  <a:srgbClr val="000000"/>
                </a:solidFill>
              </a:rPr>
              <a:t>of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doing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something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meaningful</a:t>
            </a:r>
            <a:r>
              <a:rPr lang="sv-SE" sz="1800" kern="0" dirty="0">
                <a:solidFill>
                  <a:srgbClr val="000000"/>
                </a:solidFill>
              </a:rPr>
              <a:t>, </a:t>
            </a:r>
            <a:r>
              <a:rPr lang="sv-SE" sz="1800" kern="0" dirty="0" err="1">
                <a:solidFill>
                  <a:srgbClr val="000000"/>
                </a:solidFill>
              </a:rPr>
              <a:t>learning</a:t>
            </a:r>
            <a:r>
              <a:rPr lang="sv-SE" sz="1800" kern="0" dirty="0">
                <a:solidFill>
                  <a:srgbClr val="000000"/>
                </a:solidFill>
              </a:rPr>
              <a:t> from </a:t>
            </a:r>
            <a:r>
              <a:rPr lang="sv-SE" sz="1800" kern="0" dirty="0" err="1">
                <a:solidFill>
                  <a:srgbClr val="000000"/>
                </a:solidFill>
              </a:rPr>
              <a:t>client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histories</a:t>
            </a:r>
            <a:endParaRPr lang="sv-SE" sz="1800" kern="0" dirty="0">
              <a:solidFill>
                <a:srgbClr val="000000"/>
              </a:solidFill>
            </a:endParaRPr>
          </a:p>
          <a:p>
            <a:r>
              <a:rPr lang="sv-SE" sz="1800" kern="0" dirty="0">
                <a:solidFill>
                  <a:srgbClr val="000000"/>
                </a:solidFill>
              </a:rPr>
              <a:t>Invitation letters </a:t>
            </a:r>
            <a:r>
              <a:rPr lang="sv-SE" sz="1800" kern="0" dirty="0" err="1">
                <a:solidFill>
                  <a:srgbClr val="000000"/>
                </a:solidFill>
              </a:rPr>
              <a:t>now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automatically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translated</a:t>
            </a:r>
            <a:r>
              <a:rPr lang="sv-SE" sz="1800" kern="0" dirty="0">
                <a:solidFill>
                  <a:srgbClr val="000000"/>
                </a:solidFill>
              </a:rPr>
              <a:t>, an </a:t>
            </a:r>
            <a:r>
              <a:rPr lang="sv-SE" sz="1800" kern="0" dirty="0" err="1">
                <a:solidFill>
                  <a:srgbClr val="000000"/>
                </a:solidFill>
              </a:rPr>
              <a:t>improvement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endParaRPr lang="sv-SE" sz="1800" kern="0" dirty="0" smtClean="0">
              <a:solidFill>
                <a:srgbClr val="000000"/>
              </a:solidFill>
            </a:endParaRPr>
          </a:p>
          <a:p>
            <a:r>
              <a:rPr lang="sv-SE" sz="1800" kern="0" dirty="0">
                <a:solidFill>
                  <a:srgbClr val="000000"/>
                </a:solidFill>
              </a:rPr>
              <a:t>Long </a:t>
            </a:r>
            <a:r>
              <a:rPr lang="sv-SE" sz="1800" kern="0" dirty="0" err="1">
                <a:solidFill>
                  <a:srgbClr val="000000"/>
                </a:solidFill>
              </a:rPr>
              <a:t>lagtime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between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arrival</a:t>
            </a:r>
            <a:r>
              <a:rPr lang="sv-SE" sz="1800" kern="0" dirty="0">
                <a:solidFill>
                  <a:srgbClr val="000000"/>
                </a:solidFill>
              </a:rPr>
              <a:t> and </a:t>
            </a:r>
            <a:r>
              <a:rPr lang="sv-SE" sz="1800" kern="0" dirty="0" err="1">
                <a:solidFill>
                  <a:srgbClr val="000000"/>
                </a:solidFill>
              </a:rPr>
              <a:t>health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smtClean="0">
                <a:solidFill>
                  <a:srgbClr val="000000"/>
                </a:solidFill>
              </a:rPr>
              <a:t>examination</a:t>
            </a:r>
          </a:p>
          <a:p>
            <a:r>
              <a:rPr lang="sv-SE" sz="1800" kern="0" dirty="0" err="1" smtClean="0">
                <a:solidFill>
                  <a:srgbClr val="000000"/>
                </a:solidFill>
              </a:rPr>
              <a:t>Poor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uptake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due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to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structural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weaknesses</a:t>
            </a:r>
            <a:r>
              <a:rPr lang="sv-SE" sz="1800" kern="0" dirty="0">
                <a:solidFill>
                  <a:srgbClr val="000000"/>
                </a:solidFill>
              </a:rPr>
              <a:t>, </a:t>
            </a:r>
            <a:r>
              <a:rPr lang="sv-SE" sz="1800" kern="0" dirty="0" err="1">
                <a:solidFill>
                  <a:srgbClr val="000000"/>
                </a:solidFill>
              </a:rPr>
              <a:t>high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staff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turnover</a:t>
            </a:r>
            <a:r>
              <a:rPr lang="sv-SE" sz="1800" kern="0" dirty="0">
                <a:solidFill>
                  <a:srgbClr val="000000"/>
                </a:solidFill>
              </a:rPr>
              <a:t>, lack </a:t>
            </a:r>
            <a:r>
              <a:rPr lang="sv-SE" sz="1800" kern="0" dirty="0" err="1">
                <a:solidFill>
                  <a:srgbClr val="000000"/>
                </a:solidFill>
              </a:rPr>
              <a:t>of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updated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>
                <a:solidFill>
                  <a:srgbClr val="000000"/>
                </a:solidFill>
              </a:rPr>
              <a:t>contact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details</a:t>
            </a:r>
            <a:r>
              <a:rPr lang="sv-SE" sz="1800" kern="0" dirty="0" smtClean="0">
                <a:solidFill>
                  <a:srgbClr val="000000"/>
                </a:solidFill>
              </a:rPr>
              <a:t>, </a:t>
            </a:r>
            <a:r>
              <a:rPr lang="sv-SE" sz="1800" kern="0" dirty="0" err="1" smtClean="0">
                <a:solidFill>
                  <a:srgbClr val="000000"/>
                </a:solidFill>
              </a:rPr>
              <a:t>majority</a:t>
            </a:r>
            <a:r>
              <a:rPr lang="sv-SE" sz="1800" kern="0" dirty="0" smtClean="0">
                <a:solidFill>
                  <a:srgbClr val="000000"/>
                </a:solidFill>
              </a:rPr>
              <a:t> in </a:t>
            </a:r>
            <a:r>
              <a:rPr lang="sv-SE" sz="1800" kern="0" dirty="0" err="1" smtClean="0">
                <a:solidFill>
                  <a:srgbClr val="000000"/>
                </a:solidFill>
              </a:rPr>
              <a:t>own</a:t>
            </a:r>
            <a:r>
              <a:rPr lang="sv-SE" sz="1800" kern="0" dirty="0" smtClean="0">
                <a:solidFill>
                  <a:srgbClr val="000000"/>
                </a:solidFill>
              </a:rPr>
              <a:t> /private </a:t>
            </a:r>
            <a:r>
              <a:rPr lang="sv-SE" sz="1800" kern="0" dirty="0" err="1" smtClean="0">
                <a:solidFill>
                  <a:srgbClr val="000000"/>
                </a:solidFill>
              </a:rPr>
              <a:t>housing</a:t>
            </a:r>
            <a:r>
              <a:rPr lang="sv-SE" sz="1800" kern="0" dirty="0" smtClean="0">
                <a:solidFill>
                  <a:srgbClr val="000000"/>
                </a:solidFill>
              </a:rPr>
              <a:t> in Stockholm</a:t>
            </a:r>
          </a:p>
          <a:p>
            <a:r>
              <a:rPr lang="sv-SE" sz="1800" kern="0" dirty="0" err="1" smtClean="0">
                <a:solidFill>
                  <a:srgbClr val="000000"/>
                </a:solidFill>
              </a:rPr>
              <a:t>Wrong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expectations</a:t>
            </a:r>
            <a:r>
              <a:rPr lang="sv-SE" sz="1800" kern="0" dirty="0" smtClean="0">
                <a:solidFill>
                  <a:srgbClr val="000000"/>
                </a:solidFill>
              </a:rPr>
              <a:t> from patients (</a:t>
            </a:r>
            <a:r>
              <a:rPr lang="sv-SE" sz="1800" kern="0" dirty="0" err="1" smtClean="0">
                <a:solidFill>
                  <a:srgbClr val="000000"/>
                </a:solidFill>
              </a:rPr>
              <a:t>complete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physical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checkup</a:t>
            </a:r>
            <a:r>
              <a:rPr lang="sv-SE" sz="1800" kern="0" dirty="0" smtClean="0">
                <a:solidFill>
                  <a:srgbClr val="000000"/>
                </a:solidFill>
              </a:rPr>
              <a:t> not </a:t>
            </a:r>
            <a:r>
              <a:rPr lang="sv-SE" sz="1800" kern="0" dirty="0" err="1" smtClean="0">
                <a:solidFill>
                  <a:srgbClr val="000000"/>
                </a:solidFill>
              </a:rPr>
              <a:t>done</a:t>
            </a:r>
            <a:r>
              <a:rPr lang="sv-SE" sz="1800" kern="0" dirty="0" smtClean="0">
                <a:solidFill>
                  <a:srgbClr val="000000"/>
                </a:solidFill>
              </a:rPr>
              <a:t>)</a:t>
            </a:r>
          </a:p>
          <a:p>
            <a:r>
              <a:rPr lang="sv-SE" sz="1800" kern="0" dirty="0" err="1" smtClean="0">
                <a:solidFill>
                  <a:srgbClr val="000000"/>
                </a:solidFill>
              </a:rPr>
              <a:t>Too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little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time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to</a:t>
            </a:r>
            <a:r>
              <a:rPr lang="is-IS" sz="1800" kern="0" dirty="0" smtClean="0">
                <a:solidFill>
                  <a:srgbClr val="000000"/>
                </a:solidFill>
              </a:rPr>
              <a:t>…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sv-SE" kern="0" dirty="0" err="1">
                <a:solidFill>
                  <a:srgbClr val="000000"/>
                </a:solidFill>
              </a:rPr>
              <a:t>gain</a:t>
            </a:r>
            <a:r>
              <a:rPr lang="sv-SE" kern="0" dirty="0">
                <a:solidFill>
                  <a:srgbClr val="000000"/>
                </a:solidFill>
              </a:rPr>
              <a:t> trust </a:t>
            </a:r>
            <a:r>
              <a:rPr lang="sv-SE" kern="0" dirty="0" err="1" smtClean="0">
                <a:solidFill>
                  <a:srgbClr val="000000"/>
                </a:solidFill>
              </a:rPr>
              <a:t>to</a:t>
            </a:r>
            <a:r>
              <a:rPr lang="sv-SE" kern="0" dirty="0" smtClean="0">
                <a:solidFill>
                  <a:srgbClr val="000000"/>
                </a:solidFill>
              </a:rPr>
              <a:t> </a:t>
            </a:r>
            <a:r>
              <a:rPr lang="sv-SE" kern="0" dirty="0" err="1">
                <a:solidFill>
                  <a:srgbClr val="000000"/>
                </a:solidFill>
              </a:rPr>
              <a:t>discuss</a:t>
            </a:r>
            <a:r>
              <a:rPr lang="sv-SE" kern="0" dirty="0">
                <a:solidFill>
                  <a:srgbClr val="000000"/>
                </a:solidFill>
              </a:rPr>
              <a:t> sensitive </a:t>
            </a:r>
            <a:r>
              <a:rPr lang="sv-SE" kern="0" dirty="0" err="1">
                <a:solidFill>
                  <a:srgbClr val="000000"/>
                </a:solidFill>
              </a:rPr>
              <a:t>issues</a:t>
            </a:r>
            <a:r>
              <a:rPr lang="sv-SE" kern="0" dirty="0">
                <a:solidFill>
                  <a:srgbClr val="000000"/>
                </a:solidFill>
              </a:rPr>
              <a:t> </a:t>
            </a:r>
            <a:r>
              <a:rPr lang="sv-SE" kern="0" dirty="0" smtClean="0">
                <a:solidFill>
                  <a:srgbClr val="000000"/>
                </a:solidFill>
              </a:rPr>
              <a:t> (and </a:t>
            </a:r>
            <a:r>
              <a:rPr lang="sv-SE" kern="0" dirty="0" err="1" smtClean="0">
                <a:solidFill>
                  <a:srgbClr val="000000"/>
                </a:solidFill>
              </a:rPr>
              <a:t>other</a:t>
            </a:r>
            <a:r>
              <a:rPr lang="sv-SE" kern="0" dirty="0" smtClean="0">
                <a:solidFill>
                  <a:srgbClr val="000000"/>
                </a:solidFill>
              </a:rPr>
              <a:t> </a:t>
            </a:r>
            <a:r>
              <a:rPr lang="sv-SE" kern="0" dirty="0" err="1">
                <a:solidFill>
                  <a:srgbClr val="000000"/>
                </a:solidFill>
              </a:rPr>
              <a:t>family</a:t>
            </a:r>
            <a:r>
              <a:rPr lang="sv-SE" kern="0" dirty="0">
                <a:solidFill>
                  <a:srgbClr val="000000"/>
                </a:solidFill>
              </a:rPr>
              <a:t> </a:t>
            </a:r>
            <a:r>
              <a:rPr lang="sv-SE" kern="0" dirty="0" err="1">
                <a:solidFill>
                  <a:srgbClr val="000000"/>
                </a:solidFill>
              </a:rPr>
              <a:t>members</a:t>
            </a:r>
            <a:r>
              <a:rPr lang="sv-SE" kern="0" dirty="0">
                <a:solidFill>
                  <a:srgbClr val="000000"/>
                </a:solidFill>
              </a:rPr>
              <a:t> in the </a:t>
            </a:r>
            <a:r>
              <a:rPr lang="sv-SE" kern="0" dirty="0" err="1" smtClean="0">
                <a:solidFill>
                  <a:srgbClr val="000000"/>
                </a:solidFill>
              </a:rPr>
              <a:t>room</a:t>
            </a:r>
            <a:r>
              <a:rPr lang="sv-SE" kern="0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sv-SE" kern="0" dirty="0" err="1" smtClean="0">
                <a:solidFill>
                  <a:srgbClr val="000000"/>
                </a:solidFill>
              </a:rPr>
              <a:t>follow</a:t>
            </a:r>
            <a:r>
              <a:rPr lang="sv-SE" kern="0" dirty="0" smtClean="0">
                <a:solidFill>
                  <a:srgbClr val="000000"/>
                </a:solidFill>
              </a:rPr>
              <a:t> </a:t>
            </a:r>
            <a:r>
              <a:rPr lang="sv-SE" kern="0" dirty="0" err="1" smtClean="0">
                <a:solidFill>
                  <a:srgbClr val="000000"/>
                </a:solidFill>
              </a:rPr>
              <a:t>up</a:t>
            </a:r>
            <a:r>
              <a:rPr lang="sv-SE" kern="0" dirty="0" smtClean="0">
                <a:solidFill>
                  <a:srgbClr val="000000"/>
                </a:solidFill>
              </a:rPr>
              <a:t> on mental </a:t>
            </a:r>
            <a:r>
              <a:rPr lang="sv-SE" kern="0" dirty="0" err="1" smtClean="0">
                <a:solidFill>
                  <a:srgbClr val="000000"/>
                </a:solidFill>
              </a:rPr>
              <a:t>health</a:t>
            </a:r>
            <a:r>
              <a:rPr lang="sv-SE" kern="0" dirty="0" smtClean="0">
                <a:solidFill>
                  <a:srgbClr val="000000"/>
                </a:solidFill>
              </a:rPr>
              <a:t>, tests </a:t>
            </a:r>
            <a:r>
              <a:rPr lang="sv-SE" kern="0" dirty="0" err="1">
                <a:solidFill>
                  <a:srgbClr val="000000"/>
                </a:solidFill>
              </a:rPr>
              <a:t>results</a:t>
            </a:r>
            <a:r>
              <a:rPr lang="sv-SE" kern="0" dirty="0">
                <a:solidFill>
                  <a:srgbClr val="000000"/>
                </a:solidFill>
              </a:rPr>
              <a:t> and sensitive </a:t>
            </a:r>
            <a:r>
              <a:rPr lang="sv-SE" kern="0" dirty="0" err="1">
                <a:solidFill>
                  <a:srgbClr val="000000"/>
                </a:solidFill>
              </a:rPr>
              <a:t>issues</a:t>
            </a:r>
            <a:r>
              <a:rPr lang="sv-SE" kern="0" dirty="0">
                <a:solidFill>
                  <a:srgbClr val="000000"/>
                </a:solidFill>
              </a:rPr>
              <a:t> (SRHR, </a:t>
            </a:r>
            <a:r>
              <a:rPr lang="sv-SE" kern="0" dirty="0" err="1">
                <a:solidFill>
                  <a:srgbClr val="000000"/>
                </a:solidFill>
              </a:rPr>
              <a:t>violence</a:t>
            </a:r>
            <a:r>
              <a:rPr lang="sv-SE" kern="0" dirty="0">
                <a:solidFill>
                  <a:srgbClr val="000000"/>
                </a:solidFill>
              </a:rPr>
              <a:t>, mental </a:t>
            </a:r>
            <a:r>
              <a:rPr lang="sv-SE" kern="0" dirty="0" err="1">
                <a:solidFill>
                  <a:srgbClr val="000000"/>
                </a:solidFill>
              </a:rPr>
              <a:t>health</a:t>
            </a:r>
            <a:r>
              <a:rPr lang="sv-SE" kern="0" dirty="0">
                <a:solidFill>
                  <a:srgbClr val="000000"/>
                </a:solidFill>
              </a:rPr>
              <a:t> </a:t>
            </a:r>
            <a:r>
              <a:rPr lang="sv-SE" kern="0" dirty="0" err="1">
                <a:solidFill>
                  <a:srgbClr val="000000"/>
                </a:solidFill>
              </a:rPr>
              <a:t>etc</a:t>
            </a:r>
            <a:r>
              <a:rPr lang="sv-SE" kern="0" dirty="0" smtClean="0">
                <a:solidFill>
                  <a:srgbClr val="000000"/>
                </a:solidFill>
              </a:rPr>
              <a:t>)</a:t>
            </a:r>
            <a:endParaRPr lang="sv-SE" kern="0" dirty="0">
              <a:solidFill>
                <a:srgbClr val="000000"/>
              </a:solidFill>
            </a:endParaRPr>
          </a:p>
          <a:p>
            <a:pPr lvl="1"/>
            <a:r>
              <a:rPr lang="sv-SE" kern="0" dirty="0" err="1" smtClean="0">
                <a:solidFill>
                  <a:srgbClr val="000000"/>
                </a:solidFill>
              </a:rPr>
              <a:t>inform</a:t>
            </a:r>
            <a:r>
              <a:rPr lang="sv-SE" kern="0" dirty="0" smtClean="0">
                <a:solidFill>
                  <a:srgbClr val="000000"/>
                </a:solidFill>
              </a:rPr>
              <a:t> </a:t>
            </a:r>
            <a:r>
              <a:rPr lang="sv-SE" kern="0" dirty="0" err="1" smtClean="0">
                <a:solidFill>
                  <a:srgbClr val="000000"/>
                </a:solidFill>
              </a:rPr>
              <a:t>about</a:t>
            </a:r>
            <a:r>
              <a:rPr lang="sv-SE" kern="0" dirty="0" smtClean="0">
                <a:solidFill>
                  <a:srgbClr val="000000"/>
                </a:solidFill>
              </a:rPr>
              <a:t> </a:t>
            </a:r>
            <a:r>
              <a:rPr lang="sv-SE" kern="0" dirty="0" err="1" smtClean="0">
                <a:solidFill>
                  <a:srgbClr val="000000"/>
                </a:solidFill>
              </a:rPr>
              <a:t>body</a:t>
            </a:r>
            <a:r>
              <a:rPr lang="sv-SE" kern="0" dirty="0" smtClean="0">
                <a:solidFill>
                  <a:srgbClr val="000000"/>
                </a:solidFill>
              </a:rPr>
              <a:t>/medicine in general</a:t>
            </a:r>
          </a:p>
          <a:p>
            <a:r>
              <a:rPr lang="sv-SE" sz="1800" kern="0" dirty="0" smtClean="0">
                <a:solidFill>
                  <a:srgbClr val="000000"/>
                </a:solidFill>
              </a:rPr>
              <a:t>Hard </a:t>
            </a:r>
            <a:r>
              <a:rPr lang="sv-SE" sz="1800" kern="0" dirty="0" err="1">
                <a:solidFill>
                  <a:srgbClr val="000000"/>
                </a:solidFill>
              </a:rPr>
              <a:t>to</a:t>
            </a:r>
            <a:r>
              <a:rPr lang="sv-SE" sz="1800" kern="0" dirty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find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female</a:t>
            </a:r>
            <a:r>
              <a:rPr lang="sv-SE" sz="1800" kern="0" dirty="0" smtClean="0">
                <a:solidFill>
                  <a:srgbClr val="000000"/>
                </a:solidFill>
              </a:rPr>
              <a:t> </a:t>
            </a:r>
            <a:r>
              <a:rPr lang="sv-SE" sz="1800" kern="0" dirty="0" err="1" smtClean="0">
                <a:solidFill>
                  <a:srgbClr val="000000"/>
                </a:solidFill>
              </a:rPr>
              <a:t>interpretors</a:t>
            </a:r>
            <a:endParaRPr lang="sv-SE" sz="1800" kern="0" dirty="0">
              <a:solidFill>
                <a:srgbClr val="000000"/>
              </a:solidFill>
            </a:endParaRPr>
          </a:p>
          <a:p>
            <a:endParaRPr lang="en-US" sz="1800" dirty="0">
              <a:cs typeface="Arial" panose="020B0604020202020204" pitchFamily="34" charset="0"/>
            </a:endParaRPr>
          </a:p>
          <a:p>
            <a:endParaRPr lang="en-US" altLang="sv-SE" sz="1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sv-SE" altLang="sv-SE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02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sv-SE" dirty="0"/>
              <a:t>26/7/2018</a:t>
            </a:r>
            <a:endParaRPr lang="sv-SE" alt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sv-SE" dirty="0"/>
              <a:t>Anna Mia Ekström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4C569-2499-4464-9EF8-EB7F06536D01}" type="slidenum">
              <a:rPr lang="sv-SE" altLang="sv-SE"/>
              <a:pPr/>
              <a:t>9</a:t>
            </a:fld>
            <a:endParaRPr lang="sv-SE" alt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9AA77E6-85E4-D043-BDB4-266D3448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89" y="256276"/>
            <a:ext cx="7772400" cy="720080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sv-SE" sz="2800" b="1" dirty="0">
                <a:solidFill>
                  <a:srgbClr val="800000"/>
                </a:solidFill>
              </a:rPr>
              <a:t>Asylum </a:t>
            </a:r>
            <a:r>
              <a:rPr lang="sv-SE" sz="2800" b="1" dirty="0" smtClean="0">
                <a:solidFill>
                  <a:srgbClr val="800000"/>
                </a:solidFill>
              </a:rPr>
              <a:t>seekers’ </a:t>
            </a:r>
            <a:r>
              <a:rPr lang="sv-SE" sz="2800" b="1" dirty="0">
                <a:solidFill>
                  <a:srgbClr val="800000"/>
                </a:solidFill>
              </a:rPr>
              <a:t>views on </a:t>
            </a:r>
            <a:r>
              <a:rPr lang="sv-SE" sz="2800" b="1" dirty="0" smtClean="0">
                <a:solidFill>
                  <a:srgbClr val="800000"/>
                </a:solidFill>
              </a:rPr>
              <a:t>health examination</a:t>
            </a:r>
            <a:r>
              <a:rPr lang="sv-SE" sz="2800" b="1" dirty="0">
                <a:solidFill>
                  <a:srgbClr val="800000"/>
                </a:solidFill>
              </a:rPr>
              <a:t/>
            </a:r>
            <a:br>
              <a:rPr lang="sv-SE" sz="2800" b="1" dirty="0">
                <a:solidFill>
                  <a:srgbClr val="800000"/>
                </a:solidFill>
              </a:rPr>
            </a:br>
            <a:r>
              <a:rPr lang="sv-SE" sz="2800" b="1" dirty="0" smtClean="0">
                <a:solidFill>
                  <a:srgbClr val="800000"/>
                </a:solidFill>
              </a:rPr>
              <a:t>HIV </a:t>
            </a:r>
            <a:r>
              <a:rPr lang="sv-SE" sz="2800" b="1" dirty="0" smtClean="0">
                <a:solidFill>
                  <a:srgbClr val="800000"/>
                </a:solidFill>
              </a:rPr>
              <a:t>&amp; </a:t>
            </a:r>
            <a:r>
              <a:rPr lang="sv-SE" sz="2800" b="1" dirty="0" smtClean="0">
                <a:solidFill>
                  <a:srgbClr val="800000"/>
                </a:solidFill>
              </a:rPr>
              <a:t>TB screening</a:t>
            </a:r>
            <a:endParaRPr lang="sv-SE" sz="2800" b="1" dirty="0">
              <a:solidFill>
                <a:srgbClr val="80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4635C49-D914-AE42-8894-4FB440BB0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525798"/>
              </p:ext>
            </p:extLst>
          </p:nvPr>
        </p:nvGraphicFramePr>
        <p:xfrm>
          <a:off x="470330" y="1317112"/>
          <a:ext cx="8286793" cy="5317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896">
                  <a:extLst>
                    <a:ext uri="{9D8B030D-6E8A-4147-A177-3AD203B41FA5}">
                      <a16:colId xmlns:a16="http://schemas.microsoft.com/office/drawing/2014/main" xmlns="" val="4099760113"/>
                    </a:ext>
                  </a:extLst>
                </a:gridCol>
                <a:gridCol w="3054910">
                  <a:extLst>
                    <a:ext uri="{9D8B030D-6E8A-4147-A177-3AD203B41FA5}">
                      <a16:colId xmlns:a16="http://schemas.microsoft.com/office/drawing/2014/main" xmlns="" val="1475738307"/>
                    </a:ext>
                  </a:extLst>
                </a:gridCol>
                <a:gridCol w="3811987">
                  <a:extLst>
                    <a:ext uri="{9D8B030D-6E8A-4147-A177-3AD203B41FA5}">
                      <a16:colId xmlns:a16="http://schemas.microsoft.com/office/drawing/2014/main" xmlns="" val="1207091116"/>
                    </a:ext>
                  </a:extLst>
                </a:gridCol>
              </a:tblGrid>
              <a:tr h="423922">
                <a:tc>
                  <a:txBody>
                    <a:bodyPr/>
                    <a:lstStyle/>
                    <a:p>
                      <a:pPr algn="l"/>
                      <a:r>
                        <a:rPr lang="sv-SE" sz="1600" dirty="0" err="1"/>
                        <a:t>Theme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1600" dirty="0" smtClean="0"/>
                        <a:t>Positive </a:t>
                      </a:r>
                      <a:r>
                        <a:rPr lang="sv-SE" sz="1600" dirty="0" err="1" smtClean="0"/>
                        <a:t>aspects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1600" dirty="0" smtClean="0"/>
                        <a:t>Challenges</a:t>
                      </a:r>
                      <a:endParaRPr lang="sv-S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1067591"/>
                  </a:ext>
                </a:extLst>
              </a:tr>
              <a:tr h="1061254">
                <a:tc>
                  <a:txBody>
                    <a:bodyPr/>
                    <a:lstStyle/>
                    <a:p>
                      <a:pPr algn="l"/>
                      <a:r>
                        <a:rPr lang="sv-SE" sz="1600" b="1" dirty="0" err="1"/>
                        <a:t>Availability</a:t>
                      </a:r>
                      <a:endParaRPr lang="sv-S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b="0" dirty="0" err="1" smtClean="0"/>
                        <a:t>Available</a:t>
                      </a:r>
                      <a:r>
                        <a:rPr lang="sv-SE" sz="1600" b="0" dirty="0" smtClean="0"/>
                        <a:t> </a:t>
                      </a:r>
                      <a:r>
                        <a:rPr lang="sv-SE" sz="1600" b="0" baseline="0" dirty="0" smtClean="0"/>
                        <a:t>for </a:t>
                      </a:r>
                      <a:r>
                        <a:rPr lang="sv-SE" sz="1600" b="0" baseline="0" dirty="0" err="1" smtClean="0"/>
                        <a:t>primary</a:t>
                      </a:r>
                      <a:r>
                        <a:rPr lang="sv-SE" sz="1600" b="0" baseline="0" dirty="0" smtClean="0"/>
                        <a:t> </a:t>
                      </a:r>
                      <a:r>
                        <a:rPr lang="sv-SE" sz="1600" b="0" baseline="0" dirty="0" err="1" smtClean="0"/>
                        <a:t>asylumseeker</a:t>
                      </a:r>
                      <a:r>
                        <a:rPr lang="sv-SE" sz="1600" b="0" baseline="0" dirty="0" smtClean="0"/>
                        <a:t> (</a:t>
                      </a:r>
                      <a:r>
                        <a:rPr lang="sv-SE" sz="1600" b="0" baseline="0" dirty="0" err="1" smtClean="0"/>
                        <a:t>but</a:t>
                      </a:r>
                      <a:r>
                        <a:rPr lang="sv-SE" sz="1600" b="0" baseline="0" dirty="0" smtClean="0"/>
                        <a:t> </a:t>
                      </a:r>
                      <a:r>
                        <a:rPr lang="sv-SE" sz="1600" b="0" baseline="0" dirty="0" err="1" smtClean="0"/>
                        <a:t>family</a:t>
                      </a:r>
                      <a:r>
                        <a:rPr lang="sv-SE" sz="1600" b="0" baseline="0" dirty="0" smtClean="0"/>
                        <a:t> </a:t>
                      </a:r>
                      <a:r>
                        <a:rPr lang="sv-SE" sz="1600" b="0" baseline="0" dirty="0" err="1" smtClean="0"/>
                        <a:t>members</a:t>
                      </a:r>
                      <a:r>
                        <a:rPr lang="sv-SE" sz="1600" b="0" baseline="0" dirty="0" smtClean="0"/>
                        <a:t> </a:t>
                      </a:r>
                      <a:r>
                        <a:rPr lang="sv-SE" sz="1600" b="0" baseline="0" dirty="0" err="1" smtClean="0"/>
                        <a:t>often</a:t>
                      </a:r>
                      <a:r>
                        <a:rPr lang="sv-SE" sz="1600" b="0" baseline="0" dirty="0" smtClean="0"/>
                        <a:t> </a:t>
                      </a:r>
                      <a:r>
                        <a:rPr lang="sv-SE" sz="1600" b="0" baseline="0" dirty="0" err="1" smtClean="0"/>
                        <a:t>missed</a:t>
                      </a:r>
                      <a:r>
                        <a:rPr lang="sv-SE" sz="1600" b="0" baseline="0" dirty="0" smtClean="0"/>
                        <a:t>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b="0" baseline="0" dirty="0" err="1" smtClean="0"/>
                        <a:t>Voluntary</a:t>
                      </a:r>
                      <a:endParaRPr lang="sv-S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/>
                        <a:t>Invitation </a:t>
                      </a:r>
                      <a:r>
                        <a:rPr lang="sv-SE" sz="1600" dirty="0" err="1" smtClean="0"/>
                        <a:t>delayed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several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months</a:t>
                      </a:r>
                      <a:endParaRPr lang="sv-SE" sz="1600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Sent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to</a:t>
                      </a:r>
                      <a:r>
                        <a:rPr lang="sv-SE" sz="1600" baseline="0" dirty="0" smtClean="0"/>
                        <a:t> old </a:t>
                      </a:r>
                      <a:r>
                        <a:rPr lang="sv-SE" sz="1600" baseline="0" dirty="0" err="1" smtClean="0"/>
                        <a:t>address</a:t>
                      </a:r>
                      <a:endParaRPr lang="sv-SE" sz="1600" baseline="0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baseline="0" dirty="0" err="1" smtClean="0"/>
                        <a:t>Unclear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purpose</a:t>
                      </a:r>
                      <a:endParaRPr lang="sv-SE" sz="1600" baseline="0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baseline="0" dirty="0" err="1" smtClean="0"/>
                        <a:t>Thought</a:t>
                      </a:r>
                      <a:r>
                        <a:rPr lang="sv-SE" sz="1600" baseline="0" dirty="0" smtClean="0"/>
                        <a:t> it </a:t>
                      </a:r>
                      <a:r>
                        <a:rPr lang="sv-SE" sz="1600" baseline="0" dirty="0" err="1" smtClean="0"/>
                        <a:t>was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mandatory</a:t>
                      </a:r>
                      <a:endParaRPr lang="sv-SE" sz="1600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4709094"/>
                  </a:ext>
                </a:extLst>
              </a:tr>
              <a:tr h="1540530">
                <a:tc>
                  <a:txBody>
                    <a:bodyPr/>
                    <a:lstStyle/>
                    <a:p>
                      <a:pPr algn="l"/>
                      <a:r>
                        <a:rPr lang="sv-SE" sz="1600" b="1" dirty="0" err="1"/>
                        <a:t>Accessibility</a:t>
                      </a:r>
                      <a:endParaRPr lang="sv-S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err="1"/>
                        <a:t>Physical</a:t>
                      </a:r>
                      <a:r>
                        <a:rPr lang="sv-SE" sz="1600" dirty="0"/>
                        <a:t> access </a:t>
                      </a:r>
                      <a:r>
                        <a:rPr lang="sv-SE" sz="1600" dirty="0" err="1"/>
                        <a:t>facilitated</a:t>
                      </a:r>
                      <a:r>
                        <a:rPr lang="sv-SE" sz="1600" dirty="0"/>
                        <a:t> by mobile </a:t>
                      </a:r>
                      <a:r>
                        <a:rPr lang="sv-SE" sz="1600" dirty="0" err="1"/>
                        <a:t>clinic</a:t>
                      </a:r>
                      <a:endParaRPr lang="sv-SE" sz="16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err="1"/>
                        <a:t>Affordable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smtClean="0"/>
                        <a:t>participation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b="0" dirty="0" smtClean="0"/>
                        <a:t>Communication gaps </a:t>
                      </a:r>
                      <a:r>
                        <a:rPr lang="sv-SE" sz="1600" b="0" dirty="0" err="1" smtClean="0"/>
                        <a:t>along</a:t>
                      </a:r>
                      <a:r>
                        <a:rPr lang="sv-SE" sz="1600" b="0" dirty="0" smtClean="0"/>
                        <a:t> the </a:t>
                      </a:r>
                      <a:r>
                        <a:rPr lang="sv-SE" sz="1600" b="0" dirty="0" err="1" smtClean="0"/>
                        <a:t>way</a:t>
                      </a:r>
                      <a:endParaRPr lang="sv-SE" sz="1600" b="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baseline="0" dirty="0" err="1" smtClean="0"/>
                        <a:t>Illiterate</a:t>
                      </a:r>
                      <a:r>
                        <a:rPr lang="sv-SE" sz="1600" baseline="0" dirty="0" smtClean="0"/>
                        <a:t> or </a:t>
                      </a:r>
                      <a:r>
                        <a:rPr lang="sv-SE" sz="1600" baseline="0" dirty="0" err="1" smtClean="0"/>
                        <a:t>can’t</a:t>
                      </a:r>
                      <a:r>
                        <a:rPr lang="sv-SE" sz="1600" baseline="0" dirty="0" smtClean="0"/>
                        <a:t> read Swedish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dirty="0" err="1" smtClean="0"/>
                        <a:t>Needed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others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/>
                        <a:t>to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smtClean="0"/>
                        <a:t>read/translate letters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dirty="0" smtClean="0"/>
                        <a:t>Hard </a:t>
                      </a:r>
                      <a:r>
                        <a:rPr lang="sv-SE" sz="1600" dirty="0" err="1" smtClean="0"/>
                        <a:t>to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find</a:t>
                      </a:r>
                      <a:r>
                        <a:rPr lang="sv-SE" sz="1600" dirty="0" smtClean="0"/>
                        <a:t>/get </a:t>
                      </a:r>
                      <a:r>
                        <a:rPr lang="sv-SE" sz="1600" dirty="0" err="1" smtClean="0"/>
                        <a:t>to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clinic</a:t>
                      </a:r>
                      <a:endParaRPr lang="sv-SE" sz="160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kern="0" dirty="0" smtClean="0">
                          <a:solidFill>
                            <a:srgbClr val="000000"/>
                          </a:solidFill>
                        </a:rPr>
                        <a:t>Fear of authorities </a:t>
                      </a:r>
                      <a:r>
                        <a:rPr lang="sv-SE" sz="1600" kern="0" dirty="0" smtClean="0">
                          <a:solidFill>
                            <a:srgbClr val="000000"/>
                          </a:solidFill>
                        </a:rPr>
                        <a:t>barrier </a:t>
                      </a:r>
                      <a:r>
                        <a:rPr lang="sv-SE" sz="1600" kern="0" dirty="0" smtClean="0">
                          <a:solidFill>
                            <a:srgbClr val="000000"/>
                          </a:solidFill>
                        </a:rPr>
                        <a:t>for uptake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8210326"/>
                  </a:ext>
                </a:extLst>
              </a:tr>
              <a:tr h="2019807">
                <a:tc>
                  <a:txBody>
                    <a:bodyPr/>
                    <a:lstStyle/>
                    <a:p>
                      <a:pPr algn="l"/>
                      <a:r>
                        <a:rPr lang="sv-SE" sz="1600" b="1" dirty="0" err="1"/>
                        <a:t>Acceptability</a:t>
                      </a:r>
                      <a:r>
                        <a:rPr lang="sv-SE" sz="1600" b="1" dirty="0"/>
                        <a:t> and </a:t>
                      </a:r>
                      <a:r>
                        <a:rPr lang="sv-SE" sz="1600" b="1" dirty="0" err="1"/>
                        <a:t>Quality</a:t>
                      </a:r>
                      <a:endParaRPr lang="sv-S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/>
                        <a:t>Feelings </a:t>
                      </a:r>
                      <a:r>
                        <a:rPr lang="sv-SE" sz="1600" dirty="0" err="1"/>
                        <a:t>of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respect</a:t>
                      </a:r>
                      <a:r>
                        <a:rPr lang="sv-SE" sz="1600" dirty="0"/>
                        <a:t> and </a:t>
                      </a:r>
                      <a:r>
                        <a:rPr lang="sv-SE" sz="1600" dirty="0" smtClean="0"/>
                        <a:t>trust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err="1" smtClean="0"/>
                        <a:t>Friendly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staff</a:t>
                      </a:r>
                      <a:endParaRPr lang="sv-SE" sz="1600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Important</a:t>
                      </a:r>
                      <a:r>
                        <a:rPr lang="sv-SE" sz="1600" baseline="0" dirty="0" smtClean="0"/>
                        <a:t> (should be mandatory</a:t>
                      </a:r>
                      <a:r>
                        <a:rPr lang="sv-SE" sz="1600" baseline="0" dirty="0" smtClean="0"/>
                        <a:t>)</a:t>
                      </a:r>
                      <a:endParaRPr lang="sv-SE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dirty="0" smtClean="0"/>
                        <a:t>Not an </a:t>
                      </a:r>
                      <a:r>
                        <a:rPr lang="sv-SE" sz="1600" dirty="0" err="1" smtClean="0"/>
                        <a:t>individual-centred</a:t>
                      </a:r>
                      <a:r>
                        <a:rPr lang="sv-SE" sz="1600" dirty="0" smtClean="0"/>
                        <a:t> process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Mental </a:t>
                      </a:r>
                      <a:r>
                        <a:rPr lang="sv-SE" sz="1600" dirty="0" err="1"/>
                        <a:t>health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smtClean="0"/>
                        <a:t>&amp; dental </a:t>
                      </a:r>
                      <a:r>
                        <a:rPr lang="sv-SE" sz="1600" dirty="0" err="1"/>
                        <a:t>care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smtClean="0"/>
                        <a:t>not </a:t>
                      </a:r>
                      <a:r>
                        <a:rPr lang="sv-SE" sz="1600" dirty="0" err="1" smtClean="0"/>
                        <a:t>included</a:t>
                      </a:r>
                      <a:endParaRPr lang="sv-SE" sz="160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dirty="0" err="1" smtClean="0"/>
                        <a:t>Physical</a:t>
                      </a:r>
                      <a:r>
                        <a:rPr lang="sv-SE" sz="1600" dirty="0" smtClean="0"/>
                        <a:t> examination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dirty="0" err="1" smtClean="0"/>
                        <a:t>missing</a:t>
                      </a:r>
                      <a:endParaRPr lang="sv-SE" sz="160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baseline="0" dirty="0" err="1" smtClean="0"/>
                        <a:t>Fear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that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pos</a:t>
                      </a:r>
                      <a:r>
                        <a:rPr lang="sv-SE" sz="1600" baseline="0" dirty="0" smtClean="0"/>
                        <a:t> TB or HIV test </a:t>
                      </a:r>
                      <a:r>
                        <a:rPr lang="sv-SE" sz="1600" baseline="0" dirty="0" err="1" smtClean="0"/>
                        <a:t>may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impact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chance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of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asylum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negatively</a:t>
                      </a:r>
                      <a:endParaRPr lang="sv-SE" sz="1600" baseline="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b="0" dirty="0" err="1" smtClean="0"/>
                        <a:t>Needs</a:t>
                      </a:r>
                      <a:r>
                        <a:rPr lang="sv-SE" sz="1600" b="0" dirty="0" smtClean="0"/>
                        <a:t> go </a:t>
                      </a:r>
                      <a:r>
                        <a:rPr lang="sv-SE" sz="1600" b="0" dirty="0" err="1" smtClean="0"/>
                        <a:t>beyond</a:t>
                      </a:r>
                      <a:r>
                        <a:rPr lang="sv-SE" sz="1600" b="0" dirty="0" smtClean="0"/>
                        <a:t> </a:t>
                      </a:r>
                      <a:r>
                        <a:rPr lang="sv-SE" sz="1600" b="0" dirty="0" err="1" smtClean="0"/>
                        <a:t>infectious</a:t>
                      </a:r>
                      <a:r>
                        <a:rPr lang="sv-SE" sz="1600" b="0" dirty="0" smtClean="0"/>
                        <a:t> </a:t>
                      </a:r>
                      <a:r>
                        <a:rPr lang="sv-SE" sz="1600" b="0" dirty="0" err="1" smtClean="0"/>
                        <a:t>disease</a:t>
                      </a:r>
                      <a:r>
                        <a:rPr lang="sv-SE" sz="1600" b="0" dirty="0" smtClean="0"/>
                        <a:t> screening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sv-SE" sz="1600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1533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434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18949</TotalTime>
  <Words>2713</Words>
  <Application>Microsoft Office PowerPoint</Application>
  <PresentationFormat>On-screen Show (4:3)</PresentationFormat>
  <Paragraphs>262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MS PGothic</vt:lpstr>
      <vt:lpstr>MS PGothic</vt:lpstr>
      <vt:lpstr>Arial</vt:lpstr>
      <vt:lpstr>Calibri</vt:lpstr>
      <vt:lpstr>Calibri Light</vt:lpstr>
      <vt:lpstr>Gill Sans</vt:lpstr>
      <vt:lpstr>Times</vt:lpstr>
      <vt:lpstr>Wingdings</vt:lpstr>
      <vt:lpstr>Office Theme</vt:lpstr>
      <vt:lpstr> TB and HIV screening among migrants -qualitative studies from Stockholm, Sweden</vt:lpstr>
      <vt:lpstr>Migrants in Sweden</vt:lpstr>
      <vt:lpstr>HIV and TB among migrants in Sweden</vt:lpstr>
      <vt:lpstr>Health examination for asylum seekers</vt:lpstr>
      <vt:lpstr>SRHR information and services for new migrants  not always tailored to subgroup needs</vt:lpstr>
      <vt:lpstr>Qualitative research on barriers and facilititators  of uptake of health examination, TB -and HIV testing</vt:lpstr>
      <vt:lpstr>Actors views on health examination, HIV &amp; TB screening among new migrants</vt:lpstr>
      <vt:lpstr>Health providers on health examination, TB &amp; HIV screening among new migrants</vt:lpstr>
      <vt:lpstr>Asylum seekers’ views on health examination HIV &amp; TB screening</vt:lpstr>
      <vt:lpstr>Conclusions &amp; Way forward</vt:lpstr>
      <vt:lpstr>PowerPoint Presentation</vt:lpstr>
      <vt:lpstr>PowerPoint Presentation</vt:lpstr>
      <vt:lpstr>Acknowledgements: Asli Kulane, Knut Lönnroth, Veronika Tirado,  Jad Shedrawy, Cecilia Magnusson  Financial support: Stockholm County Council, Swedish Public Health Agency, Forte</vt:lpstr>
    </vt:vector>
  </TitlesOfParts>
  <Company>뿿촐뿿챰ԗ烐Ȱ珬뿿_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Rubrik, Arial Bold 32 pt</dc:title>
  <dc:creator>Vivi-Ann Persson</dc:creator>
  <cp:lastModifiedBy>Saal</cp:lastModifiedBy>
  <cp:revision>1092</cp:revision>
  <cp:lastPrinted>2015-09-14T16:00:47Z</cp:lastPrinted>
  <dcterms:created xsi:type="dcterms:W3CDTF">2005-09-23T14:50:53Z</dcterms:created>
  <dcterms:modified xsi:type="dcterms:W3CDTF">2018-07-26T08:35:58Z</dcterms:modified>
</cp:coreProperties>
</file>